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80" r:id="rId2"/>
    <p:sldId id="257" r:id="rId3"/>
    <p:sldId id="259" r:id="rId4"/>
    <p:sldId id="260" r:id="rId5"/>
    <p:sldId id="261" r:id="rId6"/>
    <p:sldId id="262" r:id="rId7"/>
    <p:sldId id="269" r:id="rId8"/>
    <p:sldId id="267" r:id="rId9"/>
    <p:sldId id="268" r:id="rId10"/>
    <p:sldId id="266" r:id="rId11"/>
    <p:sldId id="271" r:id="rId12"/>
    <p:sldId id="272" r:id="rId13"/>
    <p:sldId id="273" r:id="rId14"/>
    <p:sldId id="274" r:id="rId15"/>
    <p:sldId id="275" r:id="rId16"/>
    <p:sldId id="276" r:id="rId17"/>
    <p:sldId id="277" r:id="rId18"/>
    <p:sldId id="278" r:id="rId19"/>
    <p:sldId id="279"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5" d="100"/>
          <a:sy n="75" d="100"/>
        </p:scale>
        <p:origin x="67" y="3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4.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5.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7728532887126478E-2"/>
          <c:y val="0.14247867477946957"/>
          <c:w val="0.68386245171185034"/>
          <c:h val="0.81498553242008054"/>
        </c:manualLayout>
      </c:layout>
      <c:pie3DChart>
        <c:varyColors val="1"/>
        <c:ser>
          <c:idx val="0"/>
          <c:order val="0"/>
          <c:tx>
            <c:strRef>
              <c:f>Лист1!$B$1</c:f>
              <c:strCache>
                <c:ptCount val="1"/>
                <c:pt idx="0">
                  <c:v>Ряд 1</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ru-RU"/>
                </a:p>
              </c:txPr>
              <c:dLblPos val="outEnd"/>
              <c:showLegendKey val="0"/>
              <c:showVal val="1"/>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ru-RU"/>
                </a:p>
              </c:txPr>
              <c:dLblPos val="outEnd"/>
              <c:showLegendKey val="0"/>
              <c:showVal val="1"/>
              <c:showCatName val="1"/>
              <c:showSerName val="0"/>
              <c:showPercent val="1"/>
              <c:showBubbleSize val="0"/>
            </c:dLbl>
            <c:dLbl>
              <c:idx val="2"/>
              <c:layout>
                <c:manualLayout>
                  <c:x val="0.54367500853854533"/>
                  <c:y val="-0.57259721077528758"/>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ru-RU"/>
                </a:p>
              </c:txPr>
              <c:dLblPos val="bestFit"/>
              <c:showLegendKey val="0"/>
              <c:showVal val="1"/>
              <c:showCatName val="1"/>
              <c:showSerName val="0"/>
              <c:showPercent val="1"/>
              <c:showBubbleSize val="0"/>
              <c:extLst>
                <c:ext xmlns:c15="http://schemas.microsoft.com/office/drawing/2012/chart" uri="{CE6537A1-D6FC-4f65-9D91-7224C49458BB}">
                  <c15:layout/>
                </c:ext>
              </c:extLst>
            </c:dLbl>
            <c:dLbl>
              <c:idx val="3"/>
              <c:layout>
                <c:manualLayout>
                  <c:x val="0.35309328000193574"/>
                  <c:y val="-0.5758691948368607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ru-RU"/>
                </a:p>
              </c:txPr>
              <c:dLblPos val="bestFit"/>
              <c:showLegendKey val="0"/>
              <c:showVal val="1"/>
              <c:showCatName val="1"/>
              <c:showSerName val="0"/>
              <c:showPercent val="1"/>
              <c:showBubbleSize val="0"/>
              <c:extLst>
                <c:ext xmlns:c15="http://schemas.microsoft.com/office/drawing/2012/chart" uri="{CE6537A1-D6FC-4f65-9D91-7224C49458BB}">
                  <c15:layout/>
                </c:ext>
              </c:extLst>
            </c:dLbl>
            <c:dLbl>
              <c:idx val="4"/>
              <c:layout>
                <c:manualLayout>
                  <c:x val="0"/>
                  <c:y val="-6.8711665293034518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ru-RU"/>
                </a:p>
              </c:txPr>
              <c:dLblPos val="bestFit"/>
              <c:showLegendKey val="0"/>
              <c:showVal val="1"/>
              <c:showCatName val="1"/>
              <c:showSerName val="0"/>
              <c:showPercent val="1"/>
              <c:showBubbleSize val="0"/>
              <c:extLst>
                <c:ext xmlns:c15="http://schemas.microsoft.com/office/drawing/2012/chart" uri="{CE6537A1-D6FC-4f65-9D91-7224C49458BB}">
                  <c15:layout/>
                </c:ext>
              </c:extLst>
            </c:dLbl>
            <c:dLbl>
              <c:idx val="5"/>
              <c:layout>
                <c:manualLayout>
                  <c:x val="2.6592799330689733E-2"/>
                  <c:y val="0"/>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ru-RU"/>
                </a:p>
              </c:txPr>
              <c:dLblPos val="bestFit"/>
              <c:showLegendKey val="0"/>
              <c:showVal val="1"/>
              <c:showCatName val="1"/>
              <c:showSerName val="0"/>
              <c:showPercent val="1"/>
              <c:showBubbleSize val="0"/>
              <c:extLst>
                <c:ext xmlns:c15="http://schemas.microsoft.com/office/drawing/2012/chart" uri="{CE6537A1-D6FC-4f65-9D91-7224C49458BB}">
                  <c15:layout/>
                </c:ext>
              </c:extLst>
            </c:dLbl>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Лист1!$A$2:$A$7</c:f>
              <c:strCache>
                <c:ptCount val="6"/>
                <c:pt idx="0">
                  <c:v>Cheltuieli de personal</c:v>
                </c:pt>
                <c:pt idx="1">
                  <c:v>Bunuri și servicii</c:v>
                </c:pt>
                <c:pt idx="2">
                  <c:v>Prestații sociale</c:v>
                </c:pt>
                <c:pt idx="3">
                  <c:v>Alte cheltuieli</c:v>
                </c:pt>
                <c:pt idx="4">
                  <c:v>Mijloace fixe</c:v>
                </c:pt>
                <c:pt idx="5">
                  <c:v>Stocuri de materiale circulante</c:v>
                </c:pt>
              </c:strCache>
            </c:strRef>
          </c:cat>
          <c:val>
            <c:numRef>
              <c:f>Лист1!$B$2:$B$7</c:f>
              <c:numCache>
                <c:formatCode>0.00</c:formatCode>
                <c:ptCount val="6"/>
                <c:pt idx="0">
                  <c:v>1592</c:v>
                </c:pt>
                <c:pt idx="1">
                  <c:v>543</c:v>
                </c:pt>
                <c:pt idx="2">
                  <c:v>15</c:v>
                </c:pt>
                <c:pt idx="3">
                  <c:v>8</c:v>
                </c:pt>
                <c:pt idx="4">
                  <c:v>611</c:v>
                </c:pt>
                <c:pt idx="5">
                  <c:v>276</c:v>
                </c:pt>
              </c:numCache>
            </c:numRef>
          </c:val>
        </c:ser>
        <c:ser>
          <c:idx val="1"/>
          <c:order val="1"/>
          <c:tx>
            <c:strRef>
              <c:f>Лист1!$C$1</c:f>
              <c:strCache>
                <c:ptCount val="1"/>
                <c:pt idx="0">
                  <c:v>Ряд 2</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ru-RU"/>
                </a:p>
              </c:txPr>
              <c:dLblPos val="outEnd"/>
              <c:showLegendKey val="0"/>
              <c:showVal val="1"/>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ru-RU"/>
                </a:p>
              </c:txPr>
              <c:dLblPos val="outEnd"/>
              <c:showLegendKey val="0"/>
              <c:showVal val="1"/>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ru-RU"/>
                </a:p>
              </c:txPr>
              <c:dLblPos val="outEnd"/>
              <c:showLegendKey val="0"/>
              <c:showVal val="1"/>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ru-RU"/>
                </a:p>
              </c:txPr>
              <c:dLblPos val="outEnd"/>
              <c:showLegendKey val="0"/>
              <c:showVal val="1"/>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ru-RU"/>
                </a:p>
              </c:txPr>
              <c:dLblPos val="outEnd"/>
              <c:showLegendKey val="0"/>
              <c:showVal val="1"/>
              <c:showCatName val="1"/>
              <c:showSerName val="0"/>
              <c:showPercent val="1"/>
              <c:showBubbleSize val="0"/>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ru-RU"/>
                </a:p>
              </c:txPr>
              <c:dLblPos val="outEnd"/>
              <c:showLegendKey val="0"/>
              <c:showVal val="1"/>
              <c:showCatName val="1"/>
              <c:showSerName val="0"/>
              <c:showPercent val="1"/>
              <c:showBubbleSize val="0"/>
            </c:dLbl>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Лист1!$A$2:$A$7</c:f>
              <c:strCache>
                <c:ptCount val="6"/>
                <c:pt idx="0">
                  <c:v>Cheltuieli de personal</c:v>
                </c:pt>
                <c:pt idx="1">
                  <c:v>Bunuri și servicii</c:v>
                </c:pt>
                <c:pt idx="2">
                  <c:v>Prestații sociale</c:v>
                </c:pt>
                <c:pt idx="3">
                  <c:v>Alte cheltuieli</c:v>
                </c:pt>
                <c:pt idx="4">
                  <c:v>Mijloace fixe</c:v>
                </c:pt>
                <c:pt idx="5">
                  <c:v>Stocuri de materiale circulante</c:v>
                </c:pt>
              </c:strCache>
            </c:strRef>
          </c:cat>
          <c:val>
            <c:numRef>
              <c:f>Лист1!$C$2:$C$7</c:f>
              <c:numCache>
                <c:formatCode>General</c:formatCode>
                <c:ptCount val="6"/>
              </c:numCache>
            </c:numRef>
          </c:val>
        </c:ser>
        <c:ser>
          <c:idx val="2"/>
          <c:order val="2"/>
          <c:tx>
            <c:strRef>
              <c:f>Лист1!$D$1</c:f>
              <c:strCache>
                <c:ptCount val="1"/>
                <c:pt idx="0">
                  <c:v>Ряд 3</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ru-RU"/>
                </a:p>
              </c:txPr>
              <c:dLblPos val="outEnd"/>
              <c:showLegendKey val="0"/>
              <c:showVal val="1"/>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ru-RU"/>
                </a:p>
              </c:txPr>
              <c:dLblPos val="outEnd"/>
              <c:showLegendKey val="0"/>
              <c:showVal val="1"/>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ru-RU"/>
                </a:p>
              </c:txPr>
              <c:dLblPos val="outEnd"/>
              <c:showLegendKey val="0"/>
              <c:showVal val="1"/>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ru-RU"/>
                </a:p>
              </c:txPr>
              <c:dLblPos val="outEnd"/>
              <c:showLegendKey val="0"/>
              <c:showVal val="1"/>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ru-RU"/>
                </a:p>
              </c:txPr>
              <c:dLblPos val="outEnd"/>
              <c:showLegendKey val="0"/>
              <c:showVal val="1"/>
              <c:showCatName val="1"/>
              <c:showSerName val="0"/>
              <c:showPercent val="1"/>
              <c:showBubbleSize val="0"/>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ru-RU"/>
                </a:p>
              </c:txPr>
              <c:dLblPos val="outEnd"/>
              <c:showLegendKey val="0"/>
              <c:showVal val="1"/>
              <c:showCatName val="1"/>
              <c:showSerName val="0"/>
              <c:showPercent val="1"/>
              <c:showBubbleSize val="0"/>
            </c:dLbl>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Лист1!$A$2:$A$7</c:f>
              <c:strCache>
                <c:ptCount val="6"/>
                <c:pt idx="0">
                  <c:v>Cheltuieli de personal</c:v>
                </c:pt>
                <c:pt idx="1">
                  <c:v>Bunuri și servicii</c:v>
                </c:pt>
                <c:pt idx="2">
                  <c:v>Prestații sociale</c:v>
                </c:pt>
                <c:pt idx="3">
                  <c:v>Alte cheltuieli</c:v>
                </c:pt>
                <c:pt idx="4">
                  <c:v>Mijloace fixe</c:v>
                </c:pt>
                <c:pt idx="5">
                  <c:v>Stocuri de materiale circulante</c:v>
                </c:pt>
              </c:strCache>
            </c:strRef>
          </c:cat>
          <c:val>
            <c:numRef>
              <c:f>Лист1!$D$2:$D$7</c:f>
              <c:numCache>
                <c:formatCode>General</c:formatCode>
                <c:ptCount val="6"/>
              </c:numCache>
            </c:numRef>
          </c:val>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241927933746473"/>
          <c:y val="0"/>
          <c:w val="0.53277928953718756"/>
          <c:h val="1"/>
        </c:manualLayout>
      </c:layout>
      <c:pieChart>
        <c:varyColors val="1"/>
        <c:ser>
          <c:idx val="0"/>
          <c:order val="0"/>
          <c:tx>
            <c:strRef>
              <c:f>Лист1!$B$1</c:f>
              <c:strCache>
                <c:ptCount val="1"/>
                <c:pt idx="0">
                  <c:v>Продажи</c:v>
                </c:pt>
              </c:strCache>
            </c:strRef>
          </c:tx>
          <c:dPt>
            <c:idx val="0"/>
            <c:bubble3D val="0"/>
            <c:spPr>
              <a:gradFill rotWithShape="1">
                <a:gsLst>
                  <a:gs pos="0">
                    <a:schemeClr val="accent2">
                      <a:tint val="96000"/>
                      <a:lumMod val="100000"/>
                    </a:schemeClr>
                  </a:gs>
                  <a:gs pos="78000">
                    <a:schemeClr val="accent2">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Pt>
            <c:idx val="1"/>
            <c:bubble3D val="0"/>
            <c:spPr>
              <a:gradFill rotWithShape="1">
                <a:gsLst>
                  <a:gs pos="0">
                    <a:schemeClr val="accent4">
                      <a:tint val="96000"/>
                      <a:lumMod val="100000"/>
                    </a:schemeClr>
                  </a:gs>
                  <a:gs pos="78000">
                    <a:schemeClr val="accent4">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Pt>
            <c:idx val="2"/>
            <c:bubble3D val="0"/>
            <c:spPr>
              <a:gradFill rotWithShape="1">
                <a:gsLst>
                  <a:gs pos="0">
                    <a:schemeClr val="accent6">
                      <a:tint val="96000"/>
                      <a:lumMod val="100000"/>
                    </a:schemeClr>
                  </a:gs>
                  <a:gs pos="78000">
                    <a:schemeClr val="accent6">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Pt>
            <c:idx val="3"/>
            <c:bubble3D val="0"/>
            <c:spPr>
              <a:gradFill rotWithShape="1">
                <a:gsLst>
                  <a:gs pos="0">
                    <a:schemeClr val="accent2">
                      <a:lumMod val="60000"/>
                      <a:tint val="96000"/>
                      <a:lumMod val="100000"/>
                    </a:schemeClr>
                  </a:gs>
                  <a:gs pos="78000">
                    <a:schemeClr val="accent2">
                      <a:lumMod val="6000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Pt>
            <c:idx val="4"/>
            <c:bubble3D val="0"/>
            <c:spPr>
              <a:gradFill rotWithShape="1">
                <a:gsLst>
                  <a:gs pos="0">
                    <a:schemeClr val="accent4">
                      <a:lumMod val="60000"/>
                      <a:tint val="96000"/>
                      <a:lumMod val="100000"/>
                    </a:schemeClr>
                  </a:gs>
                  <a:gs pos="78000">
                    <a:schemeClr val="accent4">
                      <a:lumMod val="6000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Lbls>
            <c:dLbl>
              <c:idx val="1"/>
              <c:layout>
                <c:manualLayout>
                  <c:x val="6.5884300151041505E-2"/>
                  <c:y val="0.31637664091932949"/>
                </c:manualLayout>
              </c:layout>
              <c:dLblPos val="bestFit"/>
              <c:showLegendKey val="0"/>
              <c:showVal val="1"/>
              <c:showCatName val="1"/>
              <c:showSerName val="0"/>
              <c:showPercent val="1"/>
              <c:showBubbleSize val="0"/>
              <c:extLst>
                <c:ext xmlns:c15="http://schemas.microsoft.com/office/drawing/2012/chart" uri="{CE6537A1-D6FC-4f65-9D91-7224C49458BB}">
                  <c15:layout/>
                </c:ext>
              </c:extLst>
            </c:dLbl>
            <c:dLbl>
              <c:idx val="2"/>
              <c:layout>
                <c:manualLayout>
                  <c:x val="-2.337071990872365E-2"/>
                  <c:y val="0.21855178893796287"/>
                </c:manualLayout>
              </c:layout>
              <c:dLblPos val="bestFit"/>
              <c:showLegendKey val="0"/>
              <c:showVal val="1"/>
              <c:showCatName val="1"/>
              <c:showSerName val="0"/>
              <c:showPercent val="1"/>
              <c:showBubbleSize val="0"/>
              <c:extLst>
                <c:ext xmlns:c15="http://schemas.microsoft.com/office/drawing/2012/chart" uri="{CE6537A1-D6FC-4f65-9D91-7224C49458BB}">
                  <c15:layout/>
                </c:ext>
              </c:extLst>
            </c:dLbl>
            <c:dLbl>
              <c:idx val="3"/>
              <c:layout>
                <c:manualLayout>
                  <c:x val="1.2738020676771237E-4"/>
                  <c:y val="2.8659746377437016E-2"/>
                </c:manualLayout>
              </c:layout>
              <c:dLblPos val="bestFit"/>
              <c:showLegendKey val="0"/>
              <c:showVal val="1"/>
              <c:showCatName val="1"/>
              <c:showSerName val="0"/>
              <c:showPercent val="1"/>
              <c:showBubbleSize val="0"/>
              <c:extLst>
                <c:ext xmlns:c15="http://schemas.microsoft.com/office/drawing/2012/chart" uri="{CE6537A1-D6FC-4f65-9D91-7224C49458BB}">
                  <c15:layout/>
                </c:ext>
              </c:extLst>
            </c:dLbl>
            <c:dLbl>
              <c:idx val="4"/>
              <c:layout>
                <c:manualLayout>
                  <c:x val="8.4662934523549171E-2"/>
                  <c:y val="2.5300423528708576E-2"/>
                </c:manualLayout>
              </c:layout>
              <c:dLblPos val="bestFit"/>
              <c:showLegendKey val="0"/>
              <c:showVal val="1"/>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ru-RU"/>
              </a:p>
            </c:txPr>
            <c:dLblPos val="ctr"/>
            <c:showLegendKey val="0"/>
            <c:showVal val="1"/>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15:layout/>
              </c:ext>
            </c:extLst>
          </c:dLbls>
          <c:cat>
            <c:strRef>
              <c:f>Лист1!$A$2:$A$6</c:f>
              <c:strCache>
                <c:ptCount val="5"/>
                <c:pt idx="0">
                  <c:v>Cheltuieli de personal</c:v>
                </c:pt>
                <c:pt idx="1">
                  <c:v>Bunuri și servicii</c:v>
                </c:pt>
                <c:pt idx="2">
                  <c:v>Prestații sociale</c:v>
                </c:pt>
                <c:pt idx="3">
                  <c:v>Mijloace fixe</c:v>
                </c:pt>
                <c:pt idx="4">
                  <c:v>Stocuri de materiale circulante</c:v>
                </c:pt>
              </c:strCache>
            </c:strRef>
          </c:cat>
          <c:val>
            <c:numRef>
              <c:f>Лист1!$B$2:$B$6</c:f>
              <c:numCache>
                <c:formatCode>0.00</c:formatCode>
                <c:ptCount val="5"/>
                <c:pt idx="0">
                  <c:v>5569.9</c:v>
                </c:pt>
                <c:pt idx="1">
                  <c:v>477.9</c:v>
                </c:pt>
                <c:pt idx="2">
                  <c:v>124</c:v>
                </c:pt>
                <c:pt idx="3">
                  <c:v>20</c:v>
                </c:pt>
                <c:pt idx="4">
                  <c:v>1168</c:v>
                </c:pt>
              </c:numCache>
            </c:numRef>
          </c:val>
        </c:ser>
        <c:dLbls>
          <c:dLblPos val="ctr"/>
          <c:showLegendKey val="0"/>
          <c:showVal val="0"/>
          <c:showCatName val="1"/>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ru-RU"/>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30982309623011"/>
          <c:y val="3.5991824677303795E-2"/>
          <c:w val="0.41902120351145933"/>
          <c:h val="0.92801635064539245"/>
        </c:manualLayout>
      </c:layout>
      <c:ofPieChart>
        <c:ofPieType val="pie"/>
        <c:varyColors val="1"/>
        <c:ser>
          <c:idx val="0"/>
          <c:order val="0"/>
          <c:tx>
            <c:strRef>
              <c:f>Лист1!$B$1</c:f>
              <c:strCache>
                <c:ptCount val="1"/>
                <c:pt idx="0">
                  <c:v>Продажи</c:v>
                </c:pt>
              </c:strCache>
            </c:strRef>
          </c:tx>
          <c:dPt>
            <c:idx val="0"/>
            <c:bubble3D val="0"/>
            <c:spPr>
              <a:gradFill rotWithShape="1">
                <a:gsLst>
                  <a:gs pos="0">
                    <a:schemeClr val="accent1">
                      <a:tint val="96000"/>
                      <a:lumMod val="100000"/>
                    </a:schemeClr>
                  </a:gs>
                  <a:gs pos="78000">
                    <a:schemeClr val="accent1">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Pt>
            <c:idx val="1"/>
            <c:bubble3D val="0"/>
            <c:spPr>
              <a:gradFill rotWithShape="1">
                <a:gsLst>
                  <a:gs pos="0">
                    <a:schemeClr val="accent2">
                      <a:tint val="96000"/>
                      <a:lumMod val="100000"/>
                    </a:schemeClr>
                  </a:gs>
                  <a:gs pos="78000">
                    <a:schemeClr val="accent2">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Pt>
            <c:idx val="2"/>
            <c:bubble3D val="0"/>
            <c:spPr>
              <a:gradFill rotWithShape="1">
                <a:gsLst>
                  <a:gs pos="0">
                    <a:schemeClr val="accent3">
                      <a:tint val="96000"/>
                      <a:lumMod val="100000"/>
                    </a:schemeClr>
                  </a:gs>
                  <a:gs pos="78000">
                    <a:schemeClr val="accent3">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Pt>
            <c:idx val="3"/>
            <c:bubble3D val="0"/>
            <c:spPr>
              <a:gradFill rotWithShape="1">
                <a:gsLst>
                  <a:gs pos="0">
                    <a:schemeClr val="accent4">
                      <a:tint val="96000"/>
                      <a:lumMod val="100000"/>
                    </a:schemeClr>
                  </a:gs>
                  <a:gs pos="78000">
                    <a:schemeClr val="accent4">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Pt>
            <c:idx val="4"/>
            <c:bubble3D val="0"/>
            <c:spPr>
              <a:gradFill rotWithShape="1">
                <a:gsLst>
                  <a:gs pos="0">
                    <a:schemeClr val="accent5">
                      <a:tint val="96000"/>
                      <a:lumMod val="100000"/>
                    </a:schemeClr>
                  </a:gs>
                  <a:gs pos="78000">
                    <a:schemeClr val="accent5">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Pt>
            <c:idx val="5"/>
            <c:bubble3D val="0"/>
            <c:spPr>
              <a:gradFill rotWithShape="1">
                <a:gsLst>
                  <a:gs pos="0">
                    <a:schemeClr val="accent6">
                      <a:tint val="96000"/>
                      <a:lumMod val="100000"/>
                    </a:schemeClr>
                  </a:gs>
                  <a:gs pos="78000">
                    <a:schemeClr val="accent6">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Pt>
            <c:idx val="6"/>
            <c:bubble3D val="0"/>
            <c:spPr>
              <a:gradFill rotWithShape="1">
                <a:gsLst>
                  <a:gs pos="0">
                    <a:schemeClr val="accent1">
                      <a:lumMod val="60000"/>
                      <a:tint val="96000"/>
                      <a:lumMod val="100000"/>
                    </a:schemeClr>
                  </a:gs>
                  <a:gs pos="78000">
                    <a:schemeClr val="accent1">
                      <a:lumMod val="6000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Pt>
            <c:idx val="7"/>
            <c:bubble3D val="0"/>
            <c:spPr>
              <a:gradFill rotWithShape="1">
                <a:gsLst>
                  <a:gs pos="0">
                    <a:schemeClr val="accent2">
                      <a:lumMod val="60000"/>
                      <a:tint val="96000"/>
                      <a:lumMod val="100000"/>
                    </a:schemeClr>
                  </a:gs>
                  <a:gs pos="78000">
                    <a:schemeClr val="accent2">
                      <a:lumMod val="6000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dPt>
          <c:dLbls>
            <c:dLbl>
              <c:idx val="1"/>
              <c:layout>
                <c:manualLayout>
                  <c:x val="6.6481998326724245E-2"/>
                  <c:y val="-0.12867647058823528"/>
                </c:manualLayout>
              </c:layout>
              <c:dLblPos val="bestFit"/>
              <c:showLegendKey val="0"/>
              <c:showVal val="1"/>
              <c:showCatName val="1"/>
              <c:showSerName val="0"/>
              <c:showPercent val="1"/>
              <c:showBubbleSize val="0"/>
              <c:extLst>
                <c:ext xmlns:c15="http://schemas.microsoft.com/office/drawing/2012/chart" uri="{CE6537A1-D6FC-4f65-9D91-7224C49458BB}">
                  <c15:layout/>
                </c:ext>
              </c:extLst>
            </c:dLbl>
            <c:dLbl>
              <c:idx val="2"/>
              <c:layout>
                <c:manualLayout>
                  <c:x val="-9.7506930879195639E-2"/>
                  <c:y val="0.28098739495798319"/>
                </c:manualLayout>
              </c:layout>
              <c:dLblPos val="bestFit"/>
              <c:showLegendKey val="0"/>
              <c:showVal val="1"/>
              <c:showCatName val="1"/>
              <c:showSerName val="0"/>
              <c:showPercent val="1"/>
              <c:showBubbleSize val="0"/>
              <c:extLst>
                <c:ext xmlns:c15="http://schemas.microsoft.com/office/drawing/2012/chart" uri="{CE6537A1-D6FC-4f65-9D91-7224C49458BB}">
                  <c15:layout/>
                </c:ext>
              </c:extLst>
            </c:dLbl>
            <c:dLbl>
              <c:idx val="3"/>
              <c:layout>
                <c:manualLayout>
                  <c:x val="0.13000924117226079"/>
                  <c:y val="-0.12079831932773109"/>
                </c:manualLayout>
              </c:layout>
              <c:dLblPos val="bestFit"/>
              <c:showLegendKey val="0"/>
              <c:showVal val="1"/>
              <c:showCatName val="1"/>
              <c:showSerName val="0"/>
              <c:showPercent val="1"/>
              <c:showBubbleSize val="0"/>
              <c:extLst>
                <c:ext xmlns:c15="http://schemas.microsoft.com/office/drawing/2012/chart" uri="{CE6537A1-D6FC-4f65-9D91-7224C49458BB}">
                  <c15:layout/>
                </c:ext>
              </c:extLst>
            </c:dLbl>
            <c:dLbl>
              <c:idx val="5"/>
              <c:layout>
                <c:manualLayout>
                  <c:x val="-0.17137581790888931"/>
                  <c:y val="-0.20483193277310924"/>
                </c:manualLayout>
              </c:layout>
              <c:dLblPos val="bestFit"/>
              <c:showLegendKey val="0"/>
              <c:showVal val="1"/>
              <c:showCatName val="1"/>
              <c:showSerName val="0"/>
              <c:showPercent val="1"/>
              <c:showBubbleSize val="0"/>
              <c:extLst>
                <c:ext xmlns:c15="http://schemas.microsoft.com/office/drawing/2012/chart" uri="{CE6537A1-D6FC-4f65-9D91-7224C49458BB}">
                  <c15:layout/>
                </c:ext>
              </c:extLst>
            </c:dLbl>
            <c:dLbl>
              <c:idx val="6"/>
              <c:layout>
                <c:manualLayout>
                  <c:x val="4.7276087699003946E-2"/>
                  <c:y val="-4.8143701542932746E-17"/>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25711549324873273"/>
                      <c:h val="8.0882352941176475E-2"/>
                    </c:manualLayout>
                  </c15:layout>
                </c:ext>
              </c:extLst>
            </c:dLbl>
            <c:dLbl>
              <c:idx val="7"/>
              <c:delete val="1"/>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ru-RU"/>
              </a:p>
            </c:txPr>
            <c:dLblPos val="outEnd"/>
            <c:showLegendKey val="0"/>
            <c:showVal val="1"/>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15:layout/>
              </c:ext>
            </c:extLst>
          </c:dLbls>
          <c:cat>
            <c:strRef>
              <c:f>Лист1!$A$2:$A$8</c:f>
              <c:strCache>
                <c:ptCount val="7"/>
                <c:pt idx="0">
                  <c:v>Cheltuieli de personal</c:v>
                </c:pt>
                <c:pt idx="1">
                  <c:v>Bunuri și servicii</c:v>
                </c:pt>
                <c:pt idx="2">
                  <c:v>Prestații sociale</c:v>
                </c:pt>
                <c:pt idx="3">
                  <c:v>Alte cheltuieli</c:v>
                </c:pt>
                <c:pt idx="4">
                  <c:v>Mijloace fixe</c:v>
                </c:pt>
                <c:pt idx="5">
                  <c:v>Stocuri de materiale circulante</c:v>
                </c:pt>
                <c:pt idx="6">
                  <c:v>Active neproductive</c:v>
                </c:pt>
              </c:strCache>
            </c:strRef>
          </c:cat>
          <c:val>
            <c:numRef>
              <c:f>Лист1!$B$2:$B$8</c:f>
              <c:numCache>
                <c:formatCode>General</c:formatCode>
                <c:ptCount val="7"/>
                <c:pt idx="0">
                  <c:v>1778</c:v>
                </c:pt>
                <c:pt idx="1">
                  <c:v>709.3</c:v>
                </c:pt>
                <c:pt idx="2">
                  <c:v>5</c:v>
                </c:pt>
                <c:pt idx="3">
                  <c:v>5</c:v>
                </c:pt>
                <c:pt idx="4">
                  <c:v>65</c:v>
                </c:pt>
                <c:pt idx="5">
                  <c:v>228.7</c:v>
                </c:pt>
                <c:pt idx="6">
                  <c:v>-100</c:v>
                </c:pt>
              </c:numCache>
            </c:numRef>
          </c:val>
        </c:ser>
        <c:dLbls>
          <c:dLblPos val="outEnd"/>
          <c:showLegendKey val="0"/>
          <c:showVal val="0"/>
          <c:showCatName val="0"/>
          <c:showSerName val="0"/>
          <c:showPercent val="1"/>
          <c:showBubbleSize val="0"/>
          <c:showLeaderLines val="1"/>
        </c:dLbls>
        <c:gapWidth val="150"/>
        <c:secondPieSize val="75"/>
        <c:serLines>
          <c:spPr>
            <a:ln w="9525" cap="flat" cmpd="sng" algn="ctr">
              <a:solidFill>
                <a:schemeClr val="lt1">
                  <a:lumMod val="95000"/>
                  <a:alpha val="54000"/>
                </a:schemeClr>
              </a:solidFill>
              <a:round/>
            </a:ln>
            <a:effectLst/>
          </c:spPr>
        </c:serLines>
      </c:of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ru-RU"/>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Лист1!$B$1</c:f>
              <c:strCache>
                <c:ptCount val="1"/>
                <c:pt idx="0">
                  <c:v>Продажи</c:v>
                </c:pt>
              </c:strCache>
            </c:strRef>
          </c:tx>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Lbls>
            <c:dLbl>
              <c:idx val="0"/>
              <c:layout>
                <c:manualLayout>
                  <c:x val="0.104893819582165"/>
                  <c:y val="-4.2535792800449938E-2"/>
                </c:manualLayout>
              </c:layout>
              <c:showLegendKey val="0"/>
              <c:showVal val="1"/>
              <c:showCatName val="0"/>
              <c:showSerName val="0"/>
              <c:showPercent val="1"/>
              <c:showBubbleSize val="0"/>
              <c:extLst>
                <c:ext xmlns:c15="http://schemas.microsoft.com/office/drawing/2012/chart" uri="{CE6537A1-D6FC-4f65-9D91-7224C49458BB}">
                  <c15:layout/>
                </c:ext>
              </c:extLst>
            </c:dLbl>
            <c:dLbl>
              <c:idx val="1"/>
              <c:layout>
                <c:manualLayout>
                  <c:x val="-0.13739612987523023"/>
                  <c:y val="-3.9263808738876867E-2"/>
                </c:manualLayout>
              </c:layout>
              <c:showLegendKey val="0"/>
              <c:showVal val="1"/>
              <c:showCatName val="0"/>
              <c:showSerName val="0"/>
              <c:showPercent val="1"/>
              <c:showBubbleSize val="0"/>
              <c:extLst>
                <c:ext xmlns:c15="http://schemas.microsoft.com/office/drawing/2012/chart" uri="{CE6537A1-D6FC-4f65-9D91-7224C49458BB}">
                  <c15:layout/>
                </c:ext>
              </c:extLst>
            </c:dLbl>
            <c:dLbl>
              <c:idx val="2"/>
              <c:layout>
                <c:manualLayout>
                  <c:x val="-1.3296399665344859E-2"/>
                  <c:y val="-0.17014317120179975"/>
                </c:manualLayout>
              </c:layout>
              <c:showLegendKey val="0"/>
              <c:showVal val="1"/>
              <c:showCatName val="0"/>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ru-RU"/>
              </a:p>
            </c:txP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Лист1!$A$2:$A$5</c:f>
              <c:strCache>
                <c:ptCount val="3"/>
                <c:pt idx="0">
                  <c:v>Bunuri și servicii</c:v>
                </c:pt>
                <c:pt idx="1">
                  <c:v>Mijloace fixe</c:v>
                </c:pt>
                <c:pt idx="2">
                  <c:v>Stocuri de materiale circulante</c:v>
                </c:pt>
              </c:strCache>
            </c:strRef>
          </c:cat>
          <c:val>
            <c:numRef>
              <c:f>Лист1!$B$2:$B$5</c:f>
              <c:numCache>
                <c:formatCode>0.00</c:formatCode>
                <c:ptCount val="4"/>
                <c:pt idx="0">
                  <c:v>2011.3</c:v>
                </c:pt>
                <c:pt idx="1">
                  <c:v>3465.4</c:v>
                </c:pt>
                <c:pt idx="2">
                  <c:v>527.5</c:v>
                </c:pt>
              </c:numCache>
            </c:numRef>
          </c:val>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egendEntry>
        <c:idx val="3"/>
        <c:delete val="1"/>
      </c:legendEntry>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ru-RU"/>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3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3C399F5-06CB-4CE7-B74B-10739040DA7B}" type="datetimeFigureOut">
              <a:rPr lang="ru-RU" smtClean="0"/>
              <a:t>26.11.2021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4209689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3C399F5-06CB-4CE7-B74B-10739040DA7B}" type="datetimeFigureOut">
              <a:rPr lang="ru-RU" smtClean="0"/>
              <a:t>26.11.2021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3005185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C399F5-06CB-4CE7-B74B-10739040DA7B}" type="datetimeFigureOut">
              <a:rPr lang="ru-RU" smtClean="0"/>
              <a:t>26.11.2021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1472257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3C399F5-06CB-4CE7-B74B-10739040DA7B}" type="datetimeFigureOut">
              <a:rPr lang="ru-RU" smtClean="0"/>
              <a:t>26.11.2021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390056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3C399F5-06CB-4CE7-B74B-10739040DA7B}" type="datetimeFigureOut">
              <a:rPr lang="ru-RU" smtClean="0"/>
              <a:t>26.11.2021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2195661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3C399F5-06CB-4CE7-B74B-10739040DA7B}" type="datetimeFigureOut">
              <a:rPr lang="ru-RU" smtClean="0"/>
              <a:t>26.11.2021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995732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C399F5-06CB-4CE7-B74B-10739040DA7B}" type="datetimeFigureOut">
              <a:rPr lang="ru-RU" smtClean="0"/>
              <a:t>26.11.2021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3635850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3C399F5-06CB-4CE7-B74B-10739040DA7B}" type="datetimeFigureOut">
              <a:rPr lang="ru-RU" smtClean="0"/>
              <a:t>26.11.2021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553257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3C399F5-06CB-4CE7-B74B-10739040DA7B}" type="datetimeFigureOut">
              <a:rPr lang="ru-RU" smtClean="0"/>
              <a:t>26.11.2021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678685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C399F5-06CB-4CE7-B74B-10739040DA7B}" type="datetimeFigureOut">
              <a:rPr lang="ru-RU" smtClean="0"/>
              <a:t>26.11.2021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2725101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C399F5-06CB-4CE7-B74B-10739040DA7B}" type="datetimeFigureOut">
              <a:rPr lang="ru-RU" smtClean="0"/>
              <a:t>26.11.2021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66A535-99F6-493A-9D60-86F23F095E72}"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03372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C399F5-06CB-4CE7-B74B-10739040DA7B}" type="datetimeFigureOut">
              <a:rPr lang="ru-RU" smtClean="0"/>
              <a:t>26.11.2021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134374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C399F5-06CB-4CE7-B74B-10739040DA7B}" type="datetimeFigureOut">
              <a:rPr lang="ru-RU" smtClean="0"/>
              <a:t>26.11.2021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66A535-99F6-493A-9D60-86F23F095E72}"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18253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C399F5-06CB-4CE7-B74B-10739040DA7B}" type="datetimeFigureOut">
              <a:rPr lang="ru-RU" smtClean="0"/>
              <a:t>26.11.2021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3942353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3C399F5-06CB-4CE7-B74B-10739040DA7B}" type="datetimeFigureOut">
              <a:rPr lang="ru-RU" smtClean="0"/>
              <a:t>26.11.2021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1647880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3C399F5-06CB-4CE7-B74B-10739040DA7B}" type="datetimeFigureOut">
              <a:rPr lang="ru-RU" smtClean="0"/>
              <a:t>26.11.2021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66A535-99F6-493A-9D60-86F23F095E72}" type="slidenum">
              <a:rPr lang="ru-RU" smtClean="0"/>
              <a:t>‹#›</a:t>
            </a:fld>
            <a:endParaRPr lang="ru-RU"/>
          </a:p>
        </p:txBody>
      </p:sp>
    </p:spTree>
    <p:extLst>
      <p:ext uri="{BB962C8B-B14F-4D97-AF65-F5344CB8AC3E}">
        <p14:creationId xmlns:p14="http://schemas.microsoft.com/office/powerpoint/2010/main" val="349444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3C399F5-06CB-4CE7-B74B-10739040DA7B}" type="datetimeFigureOut">
              <a:rPr lang="ru-RU" smtClean="0"/>
              <a:t>26.11.2021</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666A535-99F6-493A-9D60-86F23F095E72}" type="slidenum">
              <a:rPr lang="ru-RU" smtClean="0"/>
              <a:t>‹#›</a:t>
            </a:fld>
            <a:endParaRPr lang="ru-RU"/>
          </a:p>
        </p:txBody>
      </p:sp>
    </p:spTree>
    <p:extLst>
      <p:ext uri="{BB962C8B-B14F-4D97-AF65-F5344CB8AC3E}">
        <p14:creationId xmlns:p14="http://schemas.microsoft.com/office/powerpoint/2010/main" val="252931053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package" Target="../embeddings/_________Microsoft_Word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o-RO" sz="3200" b="1" dirty="0" smtClean="0">
                <a:solidFill>
                  <a:schemeClr val="tx1"/>
                </a:solidFill>
              </a:rPr>
              <a:t>Proiect de Buget, anul 2022</a:t>
            </a:r>
            <a:endParaRPr lang="ru-RU" sz="3200" b="1" dirty="0">
              <a:solidFill>
                <a:schemeClr val="tx1"/>
              </a:solidFill>
            </a:endParaRPr>
          </a:p>
        </p:txBody>
      </p:sp>
      <p:sp>
        <p:nvSpPr>
          <p:cNvPr id="4" name="Текст 3"/>
          <p:cNvSpPr>
            <a:spLocks noGrp="1"/>
          </p:cNvSpPr>
          <p:nvPr>
            <p:ph type="body" sz="half" idx="2"/>
          </p:nvPr>
        </p:nvSpPr>
        <p:spPr>
          <a:xfrm>
            <a:off x="677334" y="5458778"/>
            <a:ext cx="8596667" cy="674024"/>
          </a:xfrm>
        </p:spPr>
        <p:txBody>
          <a:bodyPr>
            <a:normAutofit fontScale="25000" lnSpcReduction="20000"/>
          </a:bodyPr>
          <a:lstStyle/>
          <a:p>
            <a:r>
              <a:rPr lang="ro-RO" sz="5500" b="1" dirty="0" smtClean="0"/>
              <a:t>Realizat: Contabil șef       Natalia STRATU</a:t>
            </a:r>
          </a:p>
          <a:p>
            <a:r>
              <a:rPr lang="ro-RO" sz="5500" b="1" dirty="0" smtClean="0"/>
              <a:t>Responsabil: Primar de Mereni         Valentin VIERU</a:t>
            </a:r>
            <a:endParaRPr lang="ro-RO" sz="5500" b="1" dirty="0"/>
          </a:p>
          <a:p>
            <a:pPr algn="ctr"/>
            <a:r>
              <a:rPr lang="ro-RO" sz="5600" b="1" dirty="0" smtClean="0">
                <a:solidFill>
                  <a:schemeClr val="tx1"/>
                </a:solidFill>
              </a:rPr>
              <a:t> Mereni 2021</a:t>
            </a:r>
            <a:endParaRPr lang="ru-RU" sz="5600" b="1" dirty="0">
              <a:solidFill>
                <a:schemeClr val="tx1"/>
              </a:solidFill>
            </a:endParaRPr>
          </a:p>
        </p:txBody>
      </p:sp>
      <p:pic>
        <p:nvPicPr>
          <p:cNvPr id="9" name="Рисунок 8"/>
          <p:cNvPicPr>
            <a:picLocks noGrp="1" noChangeAspect="1"/>
          </p:cNvPicPr>
          <p:nvPr>
            <p:ph type="pic" idx="1"/>
          </p:nvPr>
        </p:nvPicPr>
        <p:blipFill>
          <a:blip r:embed="rId2">
            <a:extLst>
              <a:ext uri="{28A0092B-C50C-407E-A947-70E740481C1C}">
                <a14:useLocalDpi xmlns:a14="http://schemas.microsoft.com/office/drawing/2010/main" val="0"/>
              </a:ext>
            </a:extLst>
          </a:blip>
          <a:srcRect t="22922" b="22922"/>
          <a:stretch>
            <a:fillRect/>
          </a:stretch>
        </p:blipFill>
        <p:spPr/>
      </p:pic>
    </p:spTree>
    <p:extLst>
      <p:ext uri="{BB962C8B-B14F-4D97-AF65-F5344CB8AC3E}">
        <p14:creationId xmlns:p14="http://schemas.microsoft.com/office/powerpoint/2010/main" val="983273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30060" y="1207698"/>
            <a:ext cx="7798280" cy="4832092"/>
          </a:xfrm>
          <a:prstGeom prst="rect">
            <a:avLst/>
          </a:prstGeom>
        </p:spPr>
        <p:txBody>
          <a:bodyPr wrap="square">
            <a:spAutoFit/>
          </a:bodyPr>
          <a:lstStyle/>
          <a:p>
            <a:pPr indent="449580" algn="just">
              <a:spcAft>
                <a:spcPts val="0"/>
              </a:spcAft>
            </a:pPr>
            <a:r>
              <a:rPr lang="ro-RO" sz="2800" dirty="0" smtClean="0">
                <a:solidFill>
                  <a:srgbClr val="3333FF"/>
                </a:solidFill>
                <a:effectLst/>
                <a:latin typeface="Times New Roman" panose="02020603050405020304" pitchFamily="18" charset="0"/>
                <a:ea typeface="Times New Roman" panose="02020603050405020304" pitchFamily="18" charset="0"/>
              </a:rPr>
              <a:t>Proiectul bugetului local pe anul 2022 este elaborat în conformitate cu prevederile : </a:t>
            </a:r>
          </a:p>
          <a:p>
            <a:pPr indent="449580" algn="just">
              <a:spcAft>
                <a:spcPts val="0"/>
              </a:spcAft>
            </a:pPr>
            <a:r>
              <a:rPr lang="ro-RO" sz="2800" dirty="0" smtClean="0">
                <a:effectLst/>
                <a:latin typeface="Times New Roman" panose="02020603050405020304" pitchFamily="18" charset="0"/>
                <a:ea typeface="Times New Roman" panose="02020603050405020304" pitchFamily="18" charset="0"/>
              </a:rPr>
              <a:t>- Legii finanţelor publice locale şi responsabilităţii bugetar-fiscale nr.181 din 25.07.2014;</a:t>
            </a:r>
          </a:p>
          <a:p>
            <a:pPr indent="449580" algn="just">
              <a:spcAft>
                <a:spcPts val="0"/>
              </a:spcAft>
            </a:pPr>
            <a:r>
              <a:rPr lang="ro-RO" sz="2800" dirty="0" smtClean="0">
                <a:latin typeface="Times New Roman" panose="02020603050405020304" pitchFamily="18" charset="0"/>
                <a:ea typeface="Times New Roman" panose="02020603050405020304" pitchFamily="18" charset="0"/>
              </a:rPr>
              <a:t>- </a:t>
            </a:r>
            <a:r>
              <a:rPr lang="ro-RO" sz="2800" dirty="0" smtClean="0">
                <a:effectLst/>
                <a:latin typeface="Times New Roman" panose="02020603050405020304" pitchFamily="18" charset="0"/>
                <a:ea typeface="Times New Roman" panose="02020603050405020304" pitchFamily="18" charset="0"/>
              </a:rPr>
              <a:t>Legii nr.436-XVI din 28.12.2006 „Privind administraţia publică locală”;</a:t>
            </a:r>
          </a:p>
          <a:p>
            <a:pPr indent="449580" algn="just">
              <a:spcAft>
                <a:spcPts val="0"/>
              </a:spcAft>
            </a:pPr>
            <a:r>
              <a:rPr lang="ro-RO" sz="2800" dirty="0" smtClean="0">
                <a:effectLst/>
                <a:latin typeface="Times New Roman" panose="02020603050405020304" pitchFamily="18" charset="0"/>
                <a:ea typeface="Times New Roman" panose="02020603050405020304" pitchFamily="18" charset="0"/>
              </a:rPr>
              <a:t>- Legii nr.397-XV din 16.10.2003 „Privind finanţele publice locale” şi ținând cont de particularitățile expuse în circulara Ministerului Finanțelor nr.06/2-07-44 din 24.11.2021.</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10232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o-RO" dirty="0" smtClean="0"/>
              <a:t>Componentele bugetului local.</a:t>
            </a:r>
            <a:br>
              <a:rPr lang="ro-RO" dirty="0" smtClean="0"/>
            </a:br>
            <a:r>
              <a:rPr lang="ro-RO" sz="2700" dirty="0">
                <a:solidFill>
                  <a:srgbClr val="FF0000"/>
                </a:solidFill>
              </a:rPr>
              <a:t>Veniturile bugetelor locale se constituie din impozite, taxe, alte venituri prevăzute de legislaţie şi se formeaza </a:t>
            </a:r>
            <a:r>
              <a:rPr lang="ro-RO" sz="2700" dirty="0" smtClean="0">
                <a:solidFill>
                  <a:srgbClr val="FF0000"/>
                </a:solidFill>
              </a:rPr>
              <a:t>din:</a:t>
            </a:r>
            <a:r>
              <a:rPr lang="ru-RU" sz="2700" dirty="0">
                <a:solidFill>
                  <a:srgbClr val="FF0000"/>
                </a:solidFill>
              </a:rPr>
              <a:t/>
            </a:r>
            <a:br>
              <a:rPr lang="ru-RU" sz="2700" dirty="0">
                <a:solidFill>
                  <a:srgbClr val="FF0000"/>
                </a:solidFill>
              </a:rPr>
            </a:br>
            <a:endParaRPr lang="ru-RU" sz="2700" dirty="0">
              <a:solidFill>
                <a:srgbClr val="FF0000"/>
              </a:solidFill>
            </a:endParaRPr>
          </a:p>
        </p:txBody>
      </p:sp>
      <p:sp>
        <p:nvSpPr>
          <p:cNvPr id="3" name="Объект 2"/>
          <p:cNvSpPr>
            <a:spLocks noGrp="1"/>
          </p:cNvSpPr>
          <p:nvPr>
            <p:ph idx="1"/>
          </p:nvPr>
        </p:nvSpPr>
        <p:spPr/>
        <p:txBody>
          <a:bodyPr>
            <a:normAutofit/>
          </a:bodyPr>
          <a:lstStyle/>
          <a:p>
            <a:pPr lvl="0"/>
            <a:r>
              <a:rPr lang="ro-RO" sz="3200" dirty="0">
                <a:solidFill>
                  <a:schemeClr val="tx1"/>
                </a:solidFill>
              </a:rPr>
              <a:t>venituri proprii;</a:t>
            </a:r>
            <a:endParaRPr lang="ru-RU" sz="3200" dirty="0">
              <a:solidFill>
                <a:schemeClr val="tx1"/>
              </a:solidFill>
            </a:endParaRPr>
          </a:p>
          <a:p>
            <a:pPr lvl="0"/>
            <a:r>
              <a:rPr lang="ro-RO" sz="3200" dirty="0">
                <a:solidFill>
                  <a:schemeClr val="tx1"/>
                </a:solidFill>
              </a:rPr>
              <a:t>defalcări, conform cotelor procentuale, </a:t>
            </a:r>
            <a:r>
              <a:rPr lang="ro-RO" sz="3200" dirty="0" smtClean="0">
                <a:solidFill>
                  <a:schemeClr val="tx1"/>
                </a:solidFill>
              </a:rPr>
              <a:t>din </a:t>
            </a:r>
            <a:r>
              <a:rPr lang="ro-RO" sz="3200" dirty="0">
                <a:solidFill>
                  <a:schemeClr val="tx1"/>
                </a:solidFill>
              </a:rPr>
              <a:t>impozite;</a:t>
            </a:r>
            <a:endParaRPr lang="ru-RU" sz="3200" dirty="0">
              <a:solidFill>
                <a:schemeClr val="tx1"/>
              </a:solidFill>
            </a:endParaRPr>
          </a:p>
          <a:p>
            <a:pPr lvl="0"/>
            <a:r>
              <a:rPr lang="ro-RO" sz="3200" dirty="0">
                <a:solidFill>
                  <a:schemeClr val="tx1"/>
                </a:solidFill>
              </a:rPr>
              <a:t>transferuri;</a:t>
            </a:r>
            <a:endParaRPr lang="ru-RU" sz="3200" dirty="0">
              <a:solidFill>
                <a:schemeClr val="tx1"/>
              </a:solidFill>
            </a:endParaRPr>
          </a:p>
          <a:p>
            <a:r>
              <a:rPr lang="ro-RO" sz="3200" dirty="0">
                <a:solidFill>
                  <a:schemeClr val="tx1"/>
                </a:solidFill>
              </a:rPr>
              <a:t>venituri colectate de catre instituțiile bugetare (mijloace speciale)</a:t>
            </a:r>
            <a:endParaRPr lang="ru-RU" sz="3200" dirty="0">
              <a:solidFill>
                <a:schemeClr val="tx1"/>
              </a:solidFill>
            </a:endParaRPr>
          </a:p>
        </p:txBody>
      </p:sp>
    </p:spTree>
    <p:extLst>
      <p:ext uri="{BB962C8B-B14F-4D97-AF65-F5344CB8AC3E}">
        <p14:creationId xmlns:p14="http://schemas.microsoft.com/office/powerpoint/2010/main" val="856534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3683" y="1233577"/>
            <a:ext cx="3709360" cy="1543493"/>
          </a:xfrm>
        </p:spPr>
        <p:txBody>
          <a:bodyPr>
            <a:noAutofit/>
          </a:bodyPr>
          <a:lstStyle/>
          <a:p>
            <a:r>
              <a:rPr lang="ro-RO" sz="1800" dirty="0">
                <a:solidFill>
                  <a:schemeClr val="tx1"/>
                </a:solidFill>
              </a:rPr>
              <a:t>Particularităţile elaborării prognozei veniturilor preconizate în anul 2022 car</a:t>
            </a:r>
            <a:r>
              <a:rPr lang="ro-RO" dirty="0">
                <a:solidFill>
                  <a:schemeClr val="tx1"/>
                </a:solidFill>
              </a:rPr>
              <a:t>e vizează politica fiscală sânt:</a:t>
            </a:r>
            <a:endParaRPr lang="ru-RU" dirty="0">
              <a:solidFill>
                <a:schemeClr val="tx1"/>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1822811052"/>
              </p:ext>
            </p:extLst>
          </p:nvPr>
        </p:nvGraphicFramePr>
        <p:xfrm>
          <a:off x="3925019" y="232913"/>
          <a:ext cx="5952227" cy="5068217"/>
        </p:xfrm>
        <a:graphic>
          <a:graphicData uri="http://schemas.openxmlformats.org/drawingml/2006/table">
            <a:tbl>
              <a:tblPr firstRow="1" firstCol="1" bandRow="1">
                <a:tableStyleId>{5C22544A-7EE6-4342-B048-85BDC9FD1C3A}</a:tableStyleId>
              </a:tblPr>
              <a:tblGrid>
                <a:gridCol w="3608278"/>
                <a:gridCol w="1173886"/>
                <a:gridCol w="1170063"/>
              </a:tblGrid>
              <a:tr h="623440">
                <a:tc>
                  <a:txBody>
                    <a:bodyPr/>
                    <a:lstStyle/>
                    <a:p>
                      <a:pPr algn="just">
                        <a:spcAft>
                          <a:spcPts val="0"/>
                        </a:spcAft>
                      </a:pPr>
                      <a:r>
                        <a:rPr lang="ro-RO" sz="1800" dirty="0">
                          <a:solidFill>
                            <a:schemeClr val="tx1"/>
                          </a:solidFill>
                          <a:effectLst/>
                        </a:rPr>
                        <a:t> </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dirty="0">
                          <a:solidFill>
                            <a:schemeClr val="tx1"/>
                          </a:solidFill>
                          <a:effectLst/>
                        </a:rPr>
                        <a:t>Stabilit 2021</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a:solidFill>
                            <a:schemeClr val="tx1"/>
                          </a:solidFill>
                          <a:effectLst/>
                        </a:rPr>
                        <a:t>Proiect 2022</a:t>
                      </a:r>
                      <a:endParaRPr lang="ru-RU"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r>
              <a:tr h="854461">
                <a:tc>
                  <a:txBody>
                    <a:bodyPr/>
                    <a:lstStyle/>
                    <a:p>
                      <a:pPr>
                        <a:spcAft>
                          <a:spcPts val="0"/>
                        </a:spcAft>
                      </a:pPr>
                      <a:r>
                        <a:rPr lang="ro-RO" sz="1800" dirty="0">
                          <a:solidFill>
                            <a:schemeClr val="tx1"/>
                          </a:solidFill>
                          <a:effectLst/>
                        </a:rPr>
                        <a:t>Cotele impozitului pentru venitul persoanelor fizice (%)</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dirty="0">
                          <a:solidFill>
                            <a:schemeClr val="tx1"/>
                          </a:solidFill>
                          <a:effectLst/>
                        </a:rPr>
                        <a:t>12</a:t>
                      </a:r>
                      <a:endParaRPr lang="ru-RU" sz="2000" dirty="0">
                        <a:solidFill>
                          <a:schemeClr val="tx1"/>
                        </a:solidFill>
                        <a:effectLst/>
                      </a:endParaRPr>
                    </a:p>
                    <a:p>
                      <a:pPr algn="ctr">
                        <a:spcAft>
                          <a:spcPts val="0"/>
                        </a:spcAft>
                      </a:pPr>
                      <a:r>
                        <a:rPr lang="ro-RO" sz="2000" dirty="0">
                          <a:solidFill>
                            <a:schemeClr val="tx1"/>
                          </a:solidFill>
                          <a:effectLst/>
                        </a:rPr>
                        <a:t> </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a:solidFill>
                            <a:schemeClr val="tx1"/>
                          </a:solidFill>
                          <a:effectLst/>
                        </a:rPr>
                        <a:t>12</a:t>
                      </a:r>
                      <a:endParaRPr lang="ru-RU"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r>
              <a:tr h="427232">
                <a:tc>
                  <a:txBody>
                    <a:bodyPr/>
                    <a:lstStyle/>
                    <a:p>
                      <a:pPr>
                        <a:spcAft>
                          <a:spcPts val="0"/>
                        </a:spcAft>
                      </a:pPr>
                      <a:r>
                        <a:rPr lang="ro-RO" sz="1800" dirty="0">
                          <a:solidFill>
                            <a:schemeClr val="tx1"/>
                          </a:solidFill>
                          <a:effectLst/>
                        </a:rPr>
                        <a:t>Scurirea personală (lei)</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dirty="0">
                          <a:solidFill>
                            <a:schemeClr val="tx1"/>
                          </a:solidFill>
                          <a:effectLst/>
                        </a:rPr>
                        <a:t>25200</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a:solidFill>
                            <a:schemeClr val="tx1"/>
                          </a:solidFill>
                          <a:effectLst/>
                        </a:rPr>
                        <a:t>27000</a:t>
                      </a:r>
                      <a:endParaRPr lang="ru-RU"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r>
              <a:tr h="427232">
                <a:tc>
                  <a:txBody>
                    <a:bodyPr/>
                    <a:lstStyle/>
                    <a:p>
                      <a:pPr>
                        <a:spcAft>
                          <a:spcPts val="0"/>
                        </a:spcAft>
                      </a:pPr>
                      <a:r>
                        <a:rPr lang="ro-RO" sz="1800" dirty="0">
                          <a:solidFill>
                            <a:schemeClr val="tx1"/>
                          </a:solidFill>
                          <a:effectLst/>
                        </a:rPr>
                        <a:t>Scutirea personală majoră (lei)</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dirty="0">
                          <a:solidFill>
                            <a:schemeClr val="tx1"/>
                          </a:solidFill>
                          <a:effectLst/>
                        </a:rPr>
                        <a:t>30000</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a:solidFill>
                            <a:schemeClr val="tx1"/>
                          </a:solidFill>
                          <a:effectLst/>
                        </a:rPr>
                        <a:t>31500</a:t>
                      </a:r>
                      <a:endParaRPr lang="ru-RU"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r>
              <a:tr h="427232">
                <a:tc>
                  <a:txBody>
                    <a:bodyPr/>
                    <a:lstStyle/>
                    <a:p>
                      <a:pPr>
                        <a:spcAft>
                          <a:spcPts val="0"/>
                        </a:spcAft>
                      </a:pPr>
                      <a:r>
                        <a:rPr lang="ro-RO" sz="1800" dirty="0">
                          <a:solidFill>
                            <a:schemeClr val="tx1"/>
                          </a:solidFill>
                          <a:effectLst/>
                        </a:rPr>
                        <a:t>Scutirea soț/soție majoră(lei)</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dirty="0">
                          <a:solidFill>
                            <a:schemeClr val="tx1"/>
                          </a:solidFill>
                          <a:effectLst/>
                        </a:rPr>
                        <a:t>18900</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a:solidFill>
                            <a:schemeClr val="tx1"/>
                          </a:solidFill>
                          <a:effectLst/>
                        </a:rPr>
                        <a:t>19800</a:t>
                      </a:r>
                      <a:endParaRPr lang="ru-RU"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r>
              <a:tr h="623440">
                <a:tc>
                  <a:txBody>
                    <a:bodyPr/>
                    <a:lstStyle/>
                    <a:p>
                      <a:pPr>
                        <a:spcAft>
                          <a:spcPts val="0"/>
                        </a:spcAft>
                      </a:pPr>
                      <a:r>
                        <a:rPr lang="ro-RO" sz="1800">
                          <a:solidFill>
                            <a:schemeClr val="tx1"/>
                          </a:solidFill>
                          <a:effectLst/>
                        </a:rPr>
                        <a:t>Scutirea persoanelor întreținute (lei)</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dirty="0">
                          <a:solidFill>
                            <a:schemeClr val="tx1"/>
                          </a:solidFill>
                          <a:effectLst/>
                        </a:rPr>
                        <a:t>4500</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a:solidFill>
                            <a:schemeClr val="tx1"/>
                          </a:solidFill>
                          <a:effectLst/>
                        </a:rPr>
                        <a:t>9000</a:t>
                      </a:r>
                      <a:endParaRPr lang="ru-RU"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r>
              <a:tr h="842590">
                <a:tc>
                  <a:txBody>
                    <a:bodyPr/>
                    <a:lstStyle/>
                    <a:p>
                      <a:pPr>
                        <a:spcAft>
                          <a:spcPts val="0"/>
                        </a:spcAft>
                      </a:pPr>
                      <a:r>
                        <a:rPr lang="ro-RO" sz="1800">
                          <a:solidFill>
                            <a:schemeClr val="tx1"/>
                          </a:solidFill>
                          <a:effectLst/>
                        </a:rPr>
                        <a:t>Scutirea pentru persoane întreținute cu dizabilitați (lei)</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dirty="0">
                          <a:solidFill>
                            <a:schemeClr val="tx1"/>
                          </a:solidFill>
                          <a:effectLst/>
                        </a:rPr>
                        <a:t>18900</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dirty="0">
                          <a:solidFill>
                            <a:schemeClr val="tx1"/>
                          </a:solidFill>
                          <a:effectLst/>
                        </a:rPr>
                        <a:t>19800</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r>
              <a:tr h="842590">
                <a:tc>
                  <a:txBody>
                    <a:bodyPr/>
                    <a:lstStyle/>
                    <a:p>
                      <a:pPr>
                        <a:spcAft>
                          <a:spcPts val="0"/>
                        </a:spcAft>
                      </a:pPr>
                      <a:r>
                        <a:rPr lang="ro-RO" sz="1800" dirty="0" smtClean="0">
                          <a:solidFill>
                            <a:schemeClr val="tx1"/>
                          </a:solidFill>
                          <a:effectLst/>
                        </a:rPr>
                        <a:t>Prime </a:t>
                      </a:r>
                      <a:r>
                        <a:rPr lang="ro-RO" sz="1800" dirty="0">
                          <a:solidFill>
                            <a:schemeClr val="tx1"/>
                          </a:solidFill>
                          <a:effectLst/>
                        </a:rPr>
                        <a:t>de asigurare medicală obligatorie (din venit%)</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dirty="0">
                          <a:solidFill>
                            <a:schemeClr val="tx1"/>
                          </a:solidFill>
                          <a:effectLst/>
                        </a:rPr>
                        <a:t>9,0</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c>
                  <a:txBody>
                    <a:bodyPr/>
                    <a:lstStyle/>
                    <a:p>
                      <a:pPr algn="ctr">
                        <a:spcAft>
                          <a:spcPts val="0"/>
                        </a:spcAft>
                      </a:pPr>
                      <a:r>
                        <a:rPr lang="ro-RO" sz="2000" dirty="0">
                          <a:solidFill>
                            <a:schemeClr val="tx1"/>
                          </a:solidFill>
                          <a:effectLst/>
                        </a:rPr>
                        <a:t>9,0</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160" marR="52160" marT="0" marB="0"/>
                </a:tc>
              </a:tr>
            </a:tbl>
          </a:graphicData>
        </a:graphic>
      </p:graphicFrame>
      <p:sp>
        <p:nvSpPr>
          <p:cNvPr id="4" name="Текст 3"/>
          <p:cNvSpPr>
            <a:spLocks noGrp="1"/>
          </p:cNvSpPr>
          <p:nvPr>
            <p:ph type="body" sz="half" idx="2"/>
          </p:nvPr>
        </p:nvSpPr>
        <p:spPr>
          <a:xfrm>
            <a:off x="159749" y="2777070"/>
            <a:ext cx="3092409" cy="1915701"/>
          </a:xfrm>
        </p:spPr>
        <p:txBody>
          <a:bodyPr>
            <a:normAutofit lnSpcReduction="10000"/>
          </a:bodyPr>
          <a:lstStyle/>
          <a:p>
            <a:r>
              <a:rPr lang="ro-RO" sz="3200" b="1" dirty="0">
                <a:solidFill>
                  <a:schemeClr val="accent4">
                    <a:lumMod val="75000"/>
                  </a:schemeClr>
                </a:solidFill>
              </a:rPr>
              <a:t>Impozitul pe venitul   persoanelor fizice</a:t>
            </a:r>
            <a:endParaRPr lang="ru-RU" sz="3200" dirty="0">
              <a:solidFill>
                <a:schemeClr val="accent4">
                  <a:lumMod val="75000"/>
                </a:schemeClr>
              </a:solidFill>
            </a:endParaRPr>
          </a:p>
        </p:txBody>
      </p:sp>
      <p:sp>
        <p:nvSpPr>
          <p:cNvPr id="6" name="Прямоугольник 5"/>
          <p:cNvSpPr/>
          <p:nvPr/>
        </p:nvSpPr>
        <p:spPr>
          <a:xfrm>
            <a:off x="759126" y="5460522"/>
            <a:ext cx="6850868" cy="1015663"/>
          </a:xfrm>
          <a:prstGeom prst="rect">
            <a:avLst/>
          </a:prstGeom>
        </p:spPr>
        <p:txBody>
          <a:bodyPr wrap="square">
            <a:spAutoFit/>
          </a:bodyPr>
          <a:lstStyle/>
          <a:p>
            <a:pPr algn="just">
              <a:spcAft>
                <a:spcPts val="0"/>
              </a:spcAft>
            </a:pPr>
            <a:r>
              <a:rPr lang="ro-RO" sz="2000" dirty="0">
                <a:latin typeface="Times New Roman" panose="02020603050405020304" pitchFamily="18" charset="0"/>
                <a:ea typeface="Times New Roman" panose="02020603050405020304" pitchFamily="18" charset="0"/>
              </a:rPr>
              <a:t>P</a:t>
            </a:r>
            <a:r>
              <a:rPr lang="ro-RO" sz="2000" dirty="0" smtClean="0">
                <a:effectLst/>
                <a:latin typeface="Times New Roman" panose="02020603050405020304" pitchFamily="18" charset="0"/>
                <a:ea typeface="Times New Roman" panose="02020603050405020304" pitchFamily="18" charset="0"/>
              </a:rPr>
              <a:t>entru anul 2022 cota defalcărilor de la impozit pe venitul  persoanelor fizice  a fost stabilită în mărime  de </a:t>
            </a:r>
            <a:r>
              <a:rPr lang="ro-RO" sz="2000" b="1" dirty="0" smtClean="0">
                <a:effectLst/>
                <a:latin typeface="Times New Roman" panose="02020603050405020304" pitchFamily="18" charset="0"/>
                <a:ea typeface="Times New Roman" panose="02020603050405020304" pitchFamily="18" charset="0"/>
              </a:rPr>
              <a:t>100%</a:t>
            </a:r>
            <a:r>
              <a:rPr lang="ro-RO" sz="2000" dirty="0" smtClean="0">
                <a:effectLst/>
                <a:latin typeface="Times New Roman" panose="02020603050405020304" pitchFamily="18" charset="0"/>
                <a:ea typeface="Times New Roman" panose="02020603050405020304" pitchFamily="18" charset="0"/>
              </a:rPr>
              <a:t> din volumul total colectat în teritoriul localităţii.</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527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dirty="0" smtClean="0"/>
              <a:t>Evaluarea efectuată în 2022 la bugetul local, după cum urmează:</a:t>
            </a:r>
            <a:endParaRPr lang="ru-RU" dirty="0"/>
          </a:p>
        </p:txBody>
      </p:sp>
      <p:graphicFrame>
        <p:nvGraphicFramePr>
          <p:cNvPr id="4" name="Объект 3"/>
          <p:cNvGraphicFramePr>
            <a:graphicFrameLocks noGrp="1" noChangeAspect="1"/>
          </p:cNvGraphicFramePr>
          <p:nvPr>
            <p:ph idx="1"/>
            <p:extLst>
              <p:ext uri="{D42A27DB-BD31-4B8C-83A1-F6EECF244321}">
                <p14:modId xmlns:p14="http://schemas.microsoft.com/office/powerpoint/2010/main" val="3513270676"/>
              </p:ext>
            </p:extLst>
          </p:nvPr>
        </p:nvGraphicFramePr>
        <p:xfrm>
          <a:off x="1009291" y="2163763"/>
          <a:ext cx="8264711" cy="3975100"/>
        </p:xfrm>
        <a:graphic>
          <a:graphicData uri="http://schemas.openxmlformats.org/presentationml/2006/ole">
            <mc:AlternateContent xmlns:mc="http://schemas.openxmlformats.org/markup-compatibility/2006">
              <mc:Choice xmlns:v="urn:schemas-microsoft-com:vml" Requires="v">
                <p:oleObj spid="_x0000_s2052" name="Документ" r:id="rId3" imgW="5992002" imgH="3312897" progId="Word.Document.12">
                  <p:embed/>
                </p:oleObj>
              </mc:Choice>
              <mc:Fallback>
                <p:oleObj name="Документ" r:id="rId3" imgW="5992002" imgH="3312897" progId="Word.Document.12">
                  <p:embed/>
                  <p:pic>
                    <p:nvPicPr>
                      <p:cNvPr id="0" name=""/>
                      <p:cNvPicPr/>
                      <p:nvPr/>
                    </p:nvPicPr>
                    <p:blipFill>
                      <a:blip r:embed="rId4"/>
                      <a:stretch>
                        <a:fillRect/>
                      </a:stretch>
                    </p:blipFill>
                    <p:spPr>
                      <a:xfrm>
                        <a:off x="1009291" y="2163763"/>
                        <a:ext cx="8264711" cy="3975100"/>
                      </a:xfrm>
                      <a:prstGeom prst="rect">
                        <a:avLst/>
                      </a:prstGeom>
                    </p:spPr>
                  </p:pic>
                </p:oleObj>
              </mc:Fallback>
            </mc:AlternateContent>
          </a:graphicData>
        </a:graphic>
      </p:graphicFrame>
    </p:spTree>
    <p:extLst>
      <p:ext uri="{BB962C8B-B14F-4D97-AF65-F5344CB8AC3E}">
        <p14:creationId xmlns:p14="http://schemas.microsoft.com/office/powerpoint/2010/main" val="495655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o-RO" sz="2000" dirty="0">
                <a:solidFill>
                  <a:schemeClr val="tx1">
                    <a:lumMod val="95000"/>
                    <a:lumOff val="5000"/>
                  </a:schemeClr>
                </a:solidFill>
              </a:rPr>
              <a:t>Transferurile de la bugetul de stat la bugetele UAT pentru anul 2022 au fost calculate pe baza de formula pentru fiecare UAT. Pentru anul 2022 transferurile totale sunt preconizate în suma de </a:t>
            </a:r>
            <a:r>
              <a:rPr lang="ro-RO" sz="2000" b="1" dirty="0">
                <a:solidFill>
                  <a:schemeClr val="accent4"/>
                </a:solidFill>
              </a:rPr>
              <a:t>9045,2</a:t>
            </a:r>
            <a:r>
              <a:rPr lang="ro-RO" sz="2000" b="1" dirty="0">
                <a:solidFill>
                  <a:schemeClr val="tx1">
                    <a:lumMod val="95000"/>
                    <a:lumOff val="5000"/>
                  </a:schemeClr>
                </a:solidFill>
              </a:rPr>
              <a:t> mii lei</a:t>
            </a:r>
            <a:r>
              <a:rPr lang="ro-RO" sz="2000" dirty="0">
                <a:solidFill>
                  <a:schemeClr val="tx1">
                    <a:lumMod val="95000"/>
                    <a:lumOff val="5000"/>
                  </a:schemeClr>
                </a:solidFill>
              </a:rPr>
              <a:t>, din ele: </a:t>
            </a:r>
            <a:r>
              <a:rPr lang="ru-RU" sz="2000" dirty="0">
                <a:solidFill>
                  <a:schemeClr val="tx1">
                    <a:lumMod val="95000"/>
                    <a:lumOff val="5000"/>
                  </a:schemeClr>
                </a:solidFill>
              </a:rPr>
              <a:t/>
            </a:r>
            <a:br>
              <a:rPr lang="ru-RU" sz="2000" dirty="0">
                <a:solidFill>
                  <a:schemeClr val="tx1">
                    <a:lumMod val="95000"/>
                    <a:lumOff val="5000"/>
                  </a:schemeClr>
                </a:solidFill>
              </a:rPr>
            </a:br>
            <a:endParaRPr lang="ru-RU" sz="2000" dirty="0">
              <a:solidFill>
                <a:schemeClr val="tx1">
                  <a:lumMod val="95000"/>
                  <a:lumOff val="5000"/>
                </a:schemeClr>
              </a:solidFill>
            </a:endParaRPr>
          </a:p>
        </p:txBody>
      </p:sp>
      <p:sp>
        <p:nvSpPr>
          <p:cNvPr id="3" name="Текст 2"/>
          <p:cNvSpPr>
            <a:spLocks noGrp="1"/>
          </p:cNvSpPr>
          <p:nvPr>
            <p:ph type="body" idx="1"/>
          </p:nvPr>
        </p:nvSpPr>
        <p:spPr>
          <a:xfrm>
            <a:off x="675745" y="1930400"/>
            <a:ext cx="4185623" cy="1192362"/>
          </a:xfrm>
        </p:spPr>
        <p:txBody>
          <a:bodyPr/>
          <a:lstStyle/>
          <a:p>
            <a:endParaRPr lang="ro-RO" dirty="0" smtClean="0"/>
          </a:p>
          <a:p>
            <a:r>
              <a:rPr lang="ro-RO" dirty="0" smtClean="0"/>
              <a:t>Transferuri cu destinație generale</a:t>
            </a:r>
            <a:r>
              <a:rPr lang="ro-RO" sz="2000" dirty="0" smtClean="0"/>
              <a:t>:</a:t>
            </a:r>
          </a:p>
          <a:p>
            <a:r>
              <a:rPr lang="ro-RO" sz="2000" dirty="0" smtClean="0"/>
              <a:t> </a:t>
            </a:r>
            <a:r>
              <a:rPr lang="ro-RO" sz="2000" b="1" dirty="0">
                <a:solidFill>
                  <a:srgbClr val="00B0F0"/>
                </a:solidFill>
              </a:rPr>
              <a:t>825,9 mii lei</a:t>
            </a:r>
            <a:endParaRPr lang="ru-RU" sz="2000" b="1" dirty="0">
              <a:solidFill>
                <a:srgbClr val="00B0F0"/>
              </a:solidFill>
            </a:endParaRPr>
          </a:p>
        </p:txBody>
      </p:sp>
      <p:sp>
        <p:nvSpPr>
          <p:cNvPr id="4" name="Объект 3"/>
          <p:cNvSpPr>
            <a:spLocks noGrp="1"/>
          </p:cNvSpPr>
          <p:nvPr>
            <p:ph sz="half" idx="2"/>
          </p:nvPr>
        </p:nvSpPr>
        <p:spPr>
          <a:xfrm>
            <a:off x="675745" y="3312543"/>
            <a:ext cx="4185623" cy="2728819"/>
          </a:xfrm>
        </p:spPr>
        <p:txBody>
          <a:bodyPr/>
          <a:lstStyle/>
          <a:p>
            <a:r>
              <a:rPr lang="ro-RO" dirty="0"/>
              <a:t>Suma acestor transferuri de la bugetul de stat au fost calculate pe bază de formulă distinctă pentru fiecare UAT de nivelul I şi nivelul  II, pe baza datelor din ultimul an pentru care există execuţie bugetară definitivă (execuţia bugetară din anul 2020</a:t>
            </a:r>
            <a:r>
              <a:rPr lang="ro-RO" dirty="0" smtClean="0"/>
              <a:t>). </a:t>
            </a:r>
          </a:p>
          <a:p>
            <a:endParaRPr lang="ru-RU" dirty="0"/>
          </a:p>
          <a:p>
            <a:endParaRPr lang="ru-RU" dirty="0"/>
          </a:p>
        </p:txBody>
      </p:sp>
      <p:sp>
        <p:nvSpPr>
          <p:cNvPr id="5" name="Текст 4"/>
          <p:cNvSpPr>
            <a:spLocks noGrp="1"/>
          </p:cNvSpPr>
          <p:nvPr>
            <p:ph type="body" sz="quarter" idx="3"/>
          </p:nvPr>
        </p:nvSpPr>
        <p:spPr/>
        <p:txBody>
          <a:bodyPr/>
          <a:lstStyle/>
          <a:p>
            <a:r>
              <a:rPr lang="ro-RO" dirty="0" smtClean="0"/>
              <a:t>Transferuri cu destinație specială: </a:t>
            </a:r>
            <a:r>
              <a:rPr lang="ro-RO" b="1" dirty="0" smtClean="0">
                <a:solidFill>
                  <a:srgbClr val="00B0F0"/>
                </a:solidFill>
              </a:rPr>
              <a:t>8219,3 mii lei</a:t>
            </a:r>
            <a:endParaRPr lang="ru-RU" b="1" dirty="0">
              <a:solidFill>
                <a:srgbClr val="00B0F0"/>
              </a:solidFill>
            </a:endParaRPr>
          </a:p>
        </p:txBody>
      </p:sp>
      <p:sp>
        <p:nvSpPr>
          <p:cNvPr id="6" name="Объект 5"/>
          <p:cNvSpPr>
            <a:spLocks noGrp="1"/>
          </p:cNvSpPr>
          <p:nvPr>
            <p:ph sz="quarter" idx="4"/>
          </p:nvPr>
        </p:nvSpPr>
        <p:spPr/>
        <p:txBody>
          <a:bodyPr/>
          <a:lstStyle/>
          <a:p>
            <a:pPr lvl="0"/>
            <a:r>
              <a:rPr lang="ro-RO" dirty="0"/>
              <a:t>educația timpurie  - </a:t>
            </a:r>
            <a:r>
              <a:rPr lang="ro-RO" b="1" dirty="0">
                <a:solidFill>
                  <a:schemeClr val="accent4"/>
                </a:solidFill>
              </a:rPr>
              <a:t>5359,8 mii lei  </a:t>
            </a:r>
            <a:r>
              <a:rPr lang="ro-RO" dirty="0"/>
              <a:t>(</a:t>
            </a:r>
            <a:r>
              <a:rPr lang="ro-RO" dirty="0" smtClean="0"/>
              <a:t>gradinița Andrieș)</a:t>
            </a:r>
            <a:endParaRPr lang="ru-RU" dirty="0"/>
          </a:p>
          <a:p>
            <a:pPr lvl="0"/>
            <a:r>
              <a:rPr lang="ro-RO" dirty="0"/>
              <a:t>învatamântul extrașcolar -</a:t>
            </a:r>
            <a:r>
              <a:rPr lang="ro-RO" b="1" dirty="0">
                <a:solidFill>
                  <a:schemeClr val="accent4"/>
                </a:solidFill>
              </a:rPr>
              <a:t>1294,1 </a:t>
            </a:r>
            <a:r>
              <a:rPr lang="ro-RO" b="1" dirty="0">
                <a:solidFill>
                  <a:schemeClr val="accent4"/>
                </a:solidFill>
              </a:rPr>
              <a:t>mii lei </a:t>
            </a:r>
            <a:r>
              <a:rPr lang="ro-RO" dirty="0"/>
              <a:t>(școala de Arte)</a:t>
            </a:r>
            <a:endParaRPr lang="ru-RU" dirty="0"/>
          </a:p>
          <a:p>
            <a:r>
              <a:rPr lang="ro-RO" dirty="0"/>
              <a:t>infrastructura drumurilor </a:t>
            </a:r>
            <a:r>
              <a:rPr lang="ro-RO" dirty="0" smtClean="0"/>
              <a:t>-</a:t>
            </a:r>
            <a:r>
              <a:rPr lang="ro-RO" b="1" dirty="0" smtClean="0">
                <a:solidFill>
                  <a:schemeClr val="accent4"/>
                </a:solidFill>
              </a:rPr>
              <a:t>1565,4 </a:t>
            </a:r>
            <a:r>
              <a:rPr lang="ro-RO" b="1" dirty="0">
                <a:solidFill>
                  <a:schemeClr val="accent4"/>
                </a:solidFill>
              </a:rPr>
              <a:t>mii lei</a:t>
            </a:r>
            <a:endParaRPr lang="ru-RU" b="1" dirty="0">
              <a:solidFill>
                <a:schemeClr val="accent4"/>
              </a:solidFill>
            </a:endParaRPr>
          </a:p>
        </p:txBody>
      </p:sp>
    </p:spTree>
    <p:extLst>
      <p:ext uri="{BB962C8B-B14F-4D97-AF65-F5344CB8AC3E}">
        <p14:creationId xmlns:p14="http://schemas.microsoft.com/office/powerpoint/2010/main" val="62222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5975" y="583720"/>
            <a:ext cx="8596668" cy="1320800"/>
          </a:xfrm>
        </p:spPr>
        <p:txBody>
          <a:bodyPr/>
          <a:lstStyle/>
          <a:p>
            <a:r>
              <a:rPr lang="ro-RO" b="1" dirty="0" smtClean="0">
                <a:solidFill>
                  <a:schemeClr val="tx1"/>
                </a:solidFill>
              </a:rPr>
              <a:t>Impozite pe venit-7983,0 mii lei</a:t>
            </a:r>
            <a:endParaRPr lang="ru-RU" b="1" dirty="0">
              <a:solidFill>
                <a:schemeClr val="tx1"/>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693808036"/>
              </p:ext>
            </p:extLst>
          </p:nvPr>
        </p:nvGraphicFramePr>
        <p:xfrm>
          <a:off x="750499" y="1604512"/>
          <a:ext cx="8367621" cy="4370881"/>
        </p:xfrm>
        <a:graphic>
          <a:graphicData uri="http://schemas.openxmlformats.org/drawingml/2006/table">
            <a:tbl>
              <a:tblPr firstRow="1" firstCol="1" bandRow="1">
                <a:tableStyleId>{5C22544A-7EE6-4342-B048-85BDC9FD1C3A}</a:tableStyleId>
              </a:tblPr>
              <a:tblGrid>
                <a:gridCol w="5529167"/>
                <a:gridCol w="1611740"/>
                <a:gridCol w="1226714"/>
              </a:tblGrid>
              <a:tr h="258794">
                <a:tc>
                  <a:txBody>
                    <a:bodyPr/>
                    <a:lstStyle/>
                    <a:p>
                      <a:pPr>
                        <a:lnSpc>
                          <a:spcPct val="115000"/>
                        </a:lnSpc>
                        <a:spcAft>
                          <a:spcPts val="0"/>
                        </a:spcAft>
                      </a:pPr>
                      <a:r>
                        <a:rPr lang="ro-MD" sz="1600" b="1" dirty="0">
                          <a:solidFill>
                            <a:schemeClr val="tx1"/>
                          </a:solidFill>
                          <a:effectLst/>
                        </a:rPr>
                        <a:t>2.Impozitul pe venitul persoanelor fizice, total, incl: </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nSpc>
                          <a:spcPct val="115000"/>
                        </a:lnSpc>
                      </a:pPr>
                      <a:endParaRPr lang="ru-RU" sz="1600" b="1">
                        <a:solidFill>
                          <a:schemeClr val="tx1"/>
                        </a:solidFill>
                        <a:effectLst/>
                        <a:latin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7983,0</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439147">
                <a:tc>
                  <a:txBody>
                    <a:bodyPr/>
                    <a:lstStyle/>
                    <a:p>
                      <a:pPr>
                        <a:lnSpc>
                          <a:spcPct val="115000"/>
                        </a:lnSpc>
                        <a:spcAft>
                          <a:spcPts val="0"/>
                        </a:spcAft>
                      </a:pPr>
                      <a:r>
                        <a:rPr lang="ro-MD" sz="1600" b="1" dirty="0">
                          <a:solidFill>
                            <a:schemeClr val="tx1"/>
                          </a:solidFill>
                          <a:effectLst/>
                        </a:rPr>
                        <a:t>Impozit pe venitul reținut din salariu </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111110</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7600,0</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916957">
                <a:tc>
                  <a:txBody>
                    <a:bodyPr/>
                    <a:lstStyle/>
                    <a:p>
                      <a:pPr>
                        <a:lnSpc>
                          <a:spcPct val="115000"/>
                        </a:lnSpc>
                        <a:spcAft>
                          <a:spcPts val="0"/>
                        </a:spcAft>
                      </a:pPr>
                      <a:r>
                        <a:rPr lang="ro-MD" sz="1600" b="1" dirty="0">
                          <a:solidFill>
                            <a:schemeClr val="tx1"/>
                          </a:solidFill>
                          <a:effectLst/>
                        </a:rPr>
                        <a:t>Impozit  pe venitul  persoanelor fizice spre plata/achitat</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111121</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310,0</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916957">
                <a:tc>
                  <a:txBody>
                    <a:bodyPr/>
                    <a:lstStyle/>
                    <a:p>
                      <a:pPr>
                        <a:lnSpc>
                          <a:spcPct val="115000"/>
                        </a:lnSpc>
                        <a:spcAft>
                          <a:spcPts val="0"/>
                        </a:spcAft>
                      </a:pPr>
                      <a:r>
                        <a:rPr lang="ro-MD" sz="1600" b="1" dirty="0">
                          <a:solidFill>
                            <a:schemeClr val="tx1"/>
                          </a:solidFill>
                          <a:effectLst/>
                        </a:rPr>
                        <a:t>Impozit pe venitul  persoanelor fizice în  domeniul transportului rutier de persoane în regim de taxi</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111125</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54,0</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916957">
                <a:tc>
                  <a:txBody>
                    <a:bodyPr/>
                    <a:lstStyle/>
                    <a:p>
                      <a:pPr>
                        <a:lnSpc>
                          <a:spcPct val="115000"/>
                        </a:lnSpc>
                        <a:spcAft>
                          <a:spcPts val="0"/>
                        </a:spcAft>
                      </a:pPr>
                      <a:r>
                        <a:rPr lang="ro-MD" sz="1600" b="1">
                          <a:solidFill>
                            <a:schemeClr val="tx1"/>
                          </a:solidFill>
                          <a:effectLst/>
                        </a:rPr>
                        <a:t>Impozit  pe venitul persoanelor fizice ce desfășoară activități independente în domeniul comerțului</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111124</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16,0</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916957">
                <a:tc>
                  <a:txBody>
                    <a:bodyPr/>
                    <a:lstStyle/>
                    <a:p>
                      <a:pPr>
                        <a:lnSpc>
                          <a:spcPct val="115000"/>
                        </a:lnSpc>
                        <a:spcAft>
                          <a:spcPts val="0"/>
                        </a:spcAft>
                      </a:pPr>
                      <a:r>
                        <a:rPr lang="ro-MD" sz="1600" b="1">
                          <a:solidFill>
                            <a:schemeClr val="tx1"/>
                          </a:solidFill>
                          <a:effectLst/>
                        </a:rPr>
                        <a:t>Impozit pe venitul  aferent operațiunilor de predare în posesie și/sau folosința a proprietății imobiliare</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111130</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3,0</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936564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smtClean="0"/>
              <a:t>Impozite pe proprietate- 855,3 mii lei</a:t>
            </a: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3276086520"/>
              </p:ext>
            </p:extLst>
          </p:nvPr>
        </p:nvGraphicFramePr>
        <p:xfrm>
          <a:off x="677334" y="1337093"/>
          <a:ext cx="8596668" cy="5357004"/>
        </p:xfrm>
        <a:graphic>
          <a:graphicData uri="http://schemas.openxmlformats.org/drawingml/2006/table">
            <a:tbl>
              <a:tblPr firstRow="1" firstCol="1" bandRow="1">
                <a:tableStyleId>{5C22544A-7EE6-4342-B048-85BDC9FD1C3A}</a:tableStyleId>
              </a:tblPr>
              <a:tblGrid>
                <a:gridCol w="5680516"/>
                <a:gridCol w="1655860"/>
                <a:gridCol w="1260292"/>
              </a:tblGrid>
              <a:tr h="280631">
                <a:tc>
                  <a:txBody>
                    <a:bodyPr/>
                    <a:lstStyle/>
                    <a:p>
                      <a:pPr>
                        <a:lnSpc>
                          <a:spcPct val="115000"/>
                        </a:lnSpc>
                        <a:spcAft>
                          <a:spcPts val="0"/>
                        </a:spcAft>
                      </a:pPr>
                      <a:r>
                        <a:rPr lang="ro-MD" sz="1600" b="1" dirty="0">
                          <a:solidFill>
                            <a:schemeClr val="tx1"/>
                          </a:solidFill>
                          <a:effectLst/>
                        </a:rPr>
                        <a:t>3.Impozite pe proprietate</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113</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855,3</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280631">
                <a:tc>
                  <a:txBody>
                    <a:bodyPr/>
                    <a:lstStyle/>
                    <a:p>
                      <a:pPr>
                        <a:lnSpc>
                          <a:spcPct val="115000"/>
                        </a:lnSpc>
                        <a:spcAft>
                          <a:spcPts val="0"/>
                        </a:spcAft>
                      </a:pPr>
                      <a:r>
                        <a:rPr lang="ro-MD" sz="1600" b="1" dirty="0">
                          <a:solidFill>
                            <a:schemeClr val="tx1"/>
                          </a:solidFill>
                          <a:effectLst/>
                        </a:rPr>
                        <a:t>3.1 Impozitul  funciar,total, inclusiv:</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1131</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i="1" dirty="0">
                          <a:solidFill>
                            <a:schemeClr val="tx1"/>
                          </a:solidFill>
                          <a:effectLst/>
                        </a:rPr>
                        <a:t>520,0</a:t>
                      </a:r>
                      <a:endParaRPr lang="ru-RU" sz="1600" b="1"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561261">
                <a:tc>
                  <a:txBody>
                    <a:bodyPr/>
                    <a:lstStyle/>
                    <a:p>
                      <a:pPr>
                        <a:lnSpc>
                          <a:spcPct val="115000"/>
                        </a:lnSpc>
                        <a:spcAft>
                          <a:spcPts val="0"/>
                        </a:spcAft>
                      </a:pPr>
                      <a:r>
                        <a:rPr lang="ro-MD" sz="1600" b="1" dirty="0">
                          <a:solidFill>
                            <a:schemeClr val="tx1"/>
                          </a:solidFill>
                          <a:effectLst/>
                        </a:rPr>
                        <a:t>Impozitul funciar al persoanelor juridice și fizice ,înregistrate în calitate de întreprinzător</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113161</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350.0</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280631">
                <a:tc>
                  <a:txBody>
                    <a:bodyPr/>
                    <a:lstStyle/>
                    <a:p>
                      <a:pPr>
                        <a:lnSpc>
                          <a:spcPct val="115000"/>
                        </a:lnSpc>
                        <a:spcAft>
                          <a:spcPts val="0"/>
                        </a:spcAft>
                      </a:pPr>
                      <a:r>
                        <a:rPr lang="ro-MD" sz="1600" b="1" dirty="0">
                          <a:solidFill>
                            <a:schemeClr val="tx1"/>
                          </a:solidFill>
                          <a:effectLst/>
                        </a:rPr>
                        <a:t>Impozitul  funciar al persanelor  fizice –cetățeni</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113171</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170,0</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559670">
                <a:tc>
                  <a:txBody>
                    <a:bodyPr/>
                    <a:lstStyle/>
                    <a:p>
                      <a:pPr>
                        <a:lnSpc>
                          <a:spcPct val="115000"/>
                        </a:lnSpc>
                        <a:spcAft>
                          <a:spcPts val="0"/>
                        </a:spcAft>
                      </a:pPr>
                      <a:r>
                        <a:rPr lang="ro-MD" sz="1600" b="1" dirty="0">
                          <a:solidFill>
                            <a:schemeClr val="tx1"/>
                          </a:solidFill>
                          <a:effectLst/>
                        </a:rPr>
                        <a:t>3.2 Impozitul pe bunurile imobiliare, inclusiv, total</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1132</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334,3</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559670">
                <a:tc>
                  <a:txBody>
                    <a:bodyPr/>
                    <a:lstStyle/>
                    <a:p>
                      <a:pPr>
                        <a:lnSpc>
                          <a:spcPct val="115000"/>
                        </a:lnSpc>
                        <a:spcAft>
                          <a:spcPts val="0"/>
                        </a:spcAft>
                      </a:pPr>
                      <a:r>
                        <a:rPr lang="ro-MD" sz="1600" b="1" dirty="0">
                          <a:solidFill>
                            <a:schemeClr val="tx1"/>
                          </a:solidFill>
                          <a:effectLst/>
                        </a:rPr>
                        <a:t>Impozitul pe bunurile imobiliare  ale persoanelor juridice</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113210</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67,3</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559670">
                <a:tc>
                  <a:txBody>
                    <a:bodyPr/>
                    <a:lstStyle/>
                    <a:p>
                      <a:pPr>
                        <a:lnSpc>
                          <a:spcPct val="115000"/>
                        </a:lnSpc>
                        <a:spcAft>
                          <a:spcPts val="0"/>
                        </a:spcAft>
                      </a:pPr>
                      <a:r>
                        <a:rPr lang="ro-MD" sz="1600" b="1" dirty="0">
                          <a:solidFill>
                            <a:schemeClr val="tx1"/>
                          </a:solidFill>
                          <a:effectLst/>
                        </a:rPr>
                        <a:t>Impozitul pe bunurile imobiliare ale persoanelor fizice</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113220</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100,0</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1142916">
                <a:tc>
                  <a:txBody>
                    <a:bodyPr/>
                    <a:lstStyle/>
                    <a:p>
                      <a:pPr>
                        <a:lnSpc>
                          <a:spcPct val="115000"/>
                        </a:lnSpc>
                        <a:spcAft>
                          <a:spcPts val="0"/>
                        </a:spcAft>
                      </a:pPr>
                      <a:r>
                        <a:rPr lang="ro-MD" sz="1600" b="1" dirty="0">
                          <a:solidFill>
                            <a:schemeClr val="tx1"/>
                          </a:solidFill>
                          <a:effectLst/>
                        </a:rPr>
                        <a:t>Impozitul  pe bunurile imobiliare achitat de către  persoanele juridice și fizice înregistrate în calitate de întreprinzător din valoarea estimată (de piața) a bunurilor imobiliare</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113230</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52,0</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851293">
                <a:tc>
                  <a:txBody>
                    <a:bodyPr/>
                    <a:lstStyle/>
                    <a:p>
                      <a:pPr>
                        <a:lnSpc>
                          <a:spcPct val="115000"/>
                        </a:lnSpc>
                        <a:spcAft>
                          <a:spcPts val="0"/>
                        </a:spcAft>
                      </a:pPr>
                      <a:r>
                        <a:rPr lang="ro-MD" sz="1600" b="1" dirty="0">
                          <a:solidFill>
                            <a:schemeClr val="tx1"/>
                          </a:solidFill>
                          <a:effectLst/>
                        </a:rPr>
                        <a:t>Impozitul  pe bunurile imobiliare achitat de către persoanele fizice –cetățeni din valoarea estimată (de piața) a bunurilor imobiliare</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113240</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115,0</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280631">
                <a:tc>
                  <a:txBody>
                    <a:bodyPr/>
                    <a:lstStyle/>
                    <a:p>
                      <a:pPr>
                        <a:lnSpc>
                          <a:spcPct val="115000"/>
                        </a:lnSpc>
                        <a:spcAft>
                          <a:spcPts val="0"/>
                        </a:spcAft>
                      </a:pPr>
                      <a:r>
                        <a:rPr lang="ro-MD" sz="1600" b="1" dirty="0">
                          <a:solidFill>
                            <a:schemeClr val="tx1"/>
                          </a:solidFill>
                          <a:effectLst/>
                        </a:rPr>
                        <a:t>Impozitul privat încasat in bugetul local nivelul I</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a:solidFill>
                            <a:schemeClr val="tx1"/>
                          </a:solidFill>
                          <a:effectLst/>
                        </a:rPr>
                        <a:t>113313</a:t>
                      </a:r>
                      <a:endParaRPr lang="ru-RU"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ro-MD" sz="1600" b="1" dirty="0">
                          <a:solidFill>
                            <a:schemeClr val="tx1"/>
                          </a:solidFill>
                          <a:effectLst/>
                        </a:rPr>
                        <a:t>1,0</a:t>
                      </a:r>
                      <a:endPar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3652793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b="1" dirty="0" smtClean="0">
                <a:solidFill>
                  <a:schemeClr val="tx1"/>
                </a:solidFill>
              </a:rPr>
              <a:t>Taxele locale- 679,5 mii lei</a:t>
            </a:r>
            <a:endParaRPr lang="ru-RU" b="1" dirty="0">
              <a:solidFill>
                <a:schemeClr val="tx1"/>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230637385"/>
              </p:ext>
            </p:extLst>
          </p:nvPr>
        </p:nvGraphicFramePr>
        <p:xfrm>
          <a:off x="677334" y="1509623"/>
          <a:ext cx="8242380" cy="5083660"/>
        </p:xfrm>
        <a:graphic>
          <a:graphicData uri="http://schemas.openxmlformats.org/drawingml/2006/table">
            <a:tbl>
              <a:tblPr firstRow="1" firstCol="1" bandRow="1">
                <a:tableStyleId>{5C22544A-7EE6-4342-B048-85BDC9FD1C3A}</a:tableStyleId>
              </a:tblPr>
              <a:tblGrid>
                <a:gridCol w="5446408"/>
                <a:gridCol w="1587618"/>
                <a:gridCol w="1208354"/>
              </a:tblGrid>
              <a:tr h="227423">
                <a:tc>
                  <a:txBody>
                    <a:bodyPr/>
                    <a:lstStyle/>
                    <a:p>
                      <a:pPr>
                        <a:lnSpc>
                          <a:spcPct val="115000"/>
                        </a:lnSpc>
                        <a:spcAft>
                          <a:spcPts val="0"/>
                        </a:spcAft>
                      </a:pPr>
                      <a:r>
                        <a:rPr lang="ro-MD" sz="1400" b="1" dirty="0" smtClean="0">
                          <a:solidFill>
                            <a:schemeClr val="tx1"/>
                          </a:solidFill>
                          <a:effectLst/>
                        </a:rPr>
                        <a:t>1.Taxele </a:t>
                      </a:r>
                      <a:r>
                        <a:rPr lang="ro-MD" sz="1400" b="1" dirty="0">
                          <a:solidFill>
                            <a:schemeClr val="tx1"/>
                          </a:solidFill>
                          <a:effectLst/>
                        </a:rPr>
                        <a:t>locale,total:</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           </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dirty="0" smtClean="0">
                          <a:solidFill>
                            <a:schemeClr val="tx1"/>
                          </a:solidFill>
                          <a:effectLst/>
                        </a:rPr>
                        <a:t>679,5</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227423">
                <a:tc>
                  <a:txBody>
                    <a:bodyPr/>
                    <a:lstStyle/>
                    <a:p>
                      <a:pPr>
                        <a:lnSpc>
                          <a:spcPct val="115000"/>
                        </a:lnSpc>
                        <a:spcAft>
                          <a:spcPts val="0"/>
                        </a:spcAft>
                      </a:pPr>
                      <a:r>
                        <a:rPr lang="ro-MD" sz="1400" b="1" dirty="0">
                          <a:solidFill>
                            <a:schemeClr val="tx1"/>
                          </a:solidFill>
                          <a:effectLst/>
                        </a:rPr>
                        <a:t>Taxa pentru amenajarea teritoriului</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nSpc>
                          <a:spcPct val="115000"/>
                        </a:lnSpc>
                        <a:spcAft>
                          <a:spcPts val="0"/>
                        </a:spcAft>
                      </a:pPr>
                      <a:r>
                        <a:rPr lang="ro-MD" sz="1400" b="1">
                          <a:solidFill>
                            <a:schemeClr val="tx1"/>
                          </a:solidFill>
                          <a:effectLst/>
                        </a:rPr>
                        <a:t>        114412</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120,0</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454848">
                <a:tc>
                  <a:txBody>
                    <a:bodyPr/>
                    <a:lstStyle/>
                    <a:p>
                      <a:pPr>
                        <a:lnSpc>
                          <a:spcPct val="115000"/>
                        </a:lnSpc>
                        <a:spcAft>
                          <a:spcPts val="0"/>
                        </a:spcAft>
                      </a:pPr>
                      <a:r>
                        <a:rPr lang="ro-MD" sz="1400" b="1" dirty="0">
                          <a:solidFill>
                            <a:schemeClr val="tx1"/>
                          </a:solidFill>
                          <a:effectLst/>
                        </a:rPr>
                        <a:t>Taxa pentru prestarea serviciilor de transport auto de călători pe teritoriul municipiilor, orașelor și satelor (comunelor)</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114413</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15,0</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454848">
                <a:tc>
                  <a:txBody>
                    <a:bodyPr/>
                    <a:lstStyle/>
                    <a:p>
                      <a:pPr>
                        <a:lnSpc>
                          <a:spcPct val="115000"/>
                        </a:lnSpc>
                        <a:spcAft>
                          <a:spcPts val="0"/>
                        </a:spcAft>
                      </a:pPr>
                      <a:r>
                        <a:rPr lang="ro-MD" sz="1400" b="1" dirty="0">
                          <a:solidFill>
                            <a:schemeClr val="tx1"/>
                          </a:solidFill>
                          <a:effectLst/>
                        </a:rPr>
                        <a:t>Taxa pentru unitățile comerciale și / sau de prestări de servicii</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114418</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250,0</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227423">
                <a:tc>
                  <a:txBody>
                    <a:bodyPr/>
                    <a:lstStyle/>
                    <a:p>
                      <a:pPr>
                        <a:lnSpc>
                          <a:spcPct val="115000"/>
                        </a:lnSpc>
                        <a:spcAft>
                          <a:spcPts val="0"/>
                        </a:spcAft>
                      </a:pPr>
                      <a:r>
                        <a:rPr lang="ro-MD" sz="1400" b="1" dirty="0">
                          <a:solidFill>
                            <a:schemeClr val="tx1"/>
                          </a:solidFill>
                          <a:effectLst/>
                        </a:rPr>
                        <a:t>Taxa de organizare a licitațiilor si loteriilor pe teritoriul UAT</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142211</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5,0</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227423">
                <a:tc>
                  <a:txBody>
                    <a:bodyPr/>
                    <a:lstStyle/>
                    <a:p>
                      <a:pPr>
                        <a:lnSpc>
                          <a:spcPct val="115000"/>
                        </a:lnSpc>
                        <a:spcAft>
                          <a:spcPts val="0"/>
                        </a:spcAft>
                      </a:pPr>
                      <a:r>
                        <a:rPr lang="ro-MD" sz="1400" b="1" dirty="0" smtClean="0">
                          <a:solidFill>
                            <a:schemeClr val="tx1"/>
                          </a:solidFill>
                          <a:effectLst/>
                        </a:rPr>
                        <a:t>2.Alte </a:t>
                      </a:r>
                      <a:r>
                        <a:rPr lang="ro-MD" sz="1400" b="1" dirty="0">
                          <a:solidFill>
                            <a:schemeClr val="tx1"/>
                          </a:solidFill>
                          <a:effectLst/>
                        </a:rPr>
                        <a:t>taxe și impozite :</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 </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289,5</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454848">
                <a:tc>
                  <a:txBody>
                    <a:bodyPr/>
                    <a:lstStyle/>
                    <a:p>
                      <a:pPr>
                        <a:lnSpc>
                          <a:spcPct val="115000"/>
                        </a:lnSpc>
                        <a:spcAft>
                          <a:spcPts val="0"/>
                        </a:spcAft>
                      </a:pPr>
                      <a:r>
                        <a:rPr lang="ro-MD" sz="1400" b="1" dirty="0">
                          <a:solidFill>
                            <a:schemeClr val="tx1"/>
                          </a:solidFill>
                          <a:effectLst/>
                        </a:rPr>
                        <a:t>Arenda terenurilor cu destinație agricolă încasată în bugetul local de nivelul I</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nSpc>
                          <a:spcPct val="115000"/>
                        </a:lnSpc>
                        <a:spcAft>
                          <a:spcPts val="0"/>
                        </a:spcAft>
                      </a:pPr>
                      <a:r>
                        <a:rPr lang="ro-MD" sz="1400" b="1">
                          <a:solidFill>
                            <a:schemeClr val="tx1"/>
                          </a:solidFill>
                          <a:effectLst/>
                        </a:rPr>
                        <a:t>       141522</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160,0</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454848">
                <a:tc>
                  <a:txBody>
                    <a:bodyPr/>
                    <a:lstStyle/>
                    <a:p>
                      <a:pPr>
                        <a:lnSpc>
                          <a:spcPct val="115000"/>
                        </a:lnSpc>
                        <a:spcAft>
                          <a:spcPts val="0"/>
                        </a:spcAft>
                      </a:pPr>
                      <a:r>
                        <a:rPr lang="ro-MD" sz="1400" b="1" dirty="0">
                          <a:solidFill>
                            <a:schemeClr val="tx1"/>
                          </a:solidFill>
                          <a:effectLst/>
                        </a:rPr>
                        <a:t>Arenda terenurilor cu altă destinație decât cea agricolă încasată în bugetul local nivelul I</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dirty="0">
                          <a:solidFill>
                            <a:schemeClr val="tx1"/>
                          </a:solidFill>
                          <a:effectLst/>
                        </a:rPr>
                        <a:t> </a:t>
                      </a:r>
                      <a:endParaRPr lang="ru-RU" sz="1400" b="1" dirty="0">
                        <a:solidFill>
                          <a:schemeClr val="tx1"/>
                        </a:solidFill>
                        <a:effectLst/>
                      </a:endParaRPr>
                    </a:p>
                    <a:p>
                      <a:pPr algn="ctr">
                        <a:lnSpc>
                          <a:spcPct val="115000"/>
                        </a:lnSpc>
                        <a:spcAft>
                          <a:spcPts val="0"/>
                        </a:spcAft>
                      </a:pPr>
                      <a:r>
                        <a:rPr lang="ro-MD" sz="1400" b="1" dirty="0">
                          <a:solidFill>
                            <a:schemeClr val="tx1"/>
                          </a:solidFill>
                          <a:effectLst/>
                        </a:rPr>
                        <a:t>141533</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93,0</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454848">
                <a:tc>
                  <a:txBody>
                    <a:bodyPr/>
                    <a:lstStyle/>
                    <a:p>
                      <a:pPr>
                        <a:lnSpc>
                          <a:spcPct val="115000"/>
                        </a:lnSpc>
                        <a:spcAft>
                          <a:spcPts val="0"/>
                        </a:spcAft>
                      </a:pPr>
                      <a:r>
                        <a:rPr lang="ro-MD" sz="1400" b="1">
                          <a:solidFill>
                            <a:schemeClr val="tx1"/>
                          </a:solidFill>
                          <a:effectLst/>
                        </a:rPr>
                        <a:t>Plata pentru locațiunea  bunurilor patrimoniului public încasat în bugetul local nivelul I</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nSpc>
                          <a:spcPct val="115000"/>
                        </a:lnSpc>
                        <a:spcAft>
                          <a:spcPts val="0"/>
                        </a:spcAft>
                      </a:pPr>
                      <a:r>
                        <a:rPr lang="ro-MD" sz="1400" b="1" dirty="0">
                          <a:solidFill>
                            <a:schemeClr val="tx1"/>
                          </a:solidFill>
                          <a:effectLst/>
                        </a:rPr>
                        <a:t>      142252</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15,0</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227423">
                <a:tc>
                  <a:txBody>
                    <a:bodyPr/>
                    <a:lstStyle/>
                    <a:p>
                      <a:pPr>
                        <a:lnSpc>
                          <a:spcPct val="115000"/>
                        </a:lnSpc>
                        <a:spcAft>
                          <a:spcPts val="0"/>
                        </a:spcAft>
                      </a:pPr>
                      <a:r>
                        <a:rPr lang="ro-MD" sz="1400" b="1">
                          <a:solidFill>
                            <a:schemeClr val="tx1"/>
                          </a:solidFill>
                          <a:effectLst/>
                        </a:rPr>
                        <a:t>Taxa pentru patenta de întreprinzător</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dirty="0">
                          <a:solidFill>
                            <a:schemeClr val="tx1"/>
                          </a:solidFill>
                          <a:effectLst/>
                        </a:rPr>
                        <a:t>114522</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6,0</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682271">
                <a:tc>
                  <a:txBody>
                    <a:bodyPr/>
                    <a:lstStyle/>
                    <a:p>
                      <a:pPr>
                        <a:lnSpc>
                          <a:spcPct val="115000"/>
                        </a:lnSpc>
                        <a:spcAft>
                          <a:spcPts val="0"/>
                        </a:spcAft>
                      </a:pPr>
                      <a:r>
                        <a:rPr lang="ro-MD" sz="1400" b="1">
                          <a:solidFill>
                            <a:schemeClr val="tx1"/>
                          </a:solidFill>
                          <a:effectLst/>
                        </a:rPr>
                        <a:t>Plata pentru certificatele  de urbanizm și autorizările de construire sau desfiinţare încasate în bugetul local de nivelul I</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dirty="0">
                          <a:solidFill>
                            <a:schemeClr val="tx1"/>
                          </a:solidFill>
                          <a:effectLst/>
                        </a:rPr>
                        <a:t>142215</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dirty="0">
                          <a:solidFill>
                            <a:schemeClr val="tx1"/>
                          </a:solidFill>
                          <a:effectLst/>
                        </a:rPr>
                        <a:t>7,0</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227423">
                <a:tc>
                  <a:txBody>
                    <a:bodyPr/>
                    <a:lstStyle/>
                    <a:p>
                      <a:pPr>
                        <a:lnSpc>
                          <a:spcPct val="115000"/>
                        </a:lnSpc>
                        <a:spcAft>
                          <a:spcPts val="0"/>
                        </a:spcAft>
                      </a:pPr>
                      <a:r>
                        <a:rPr lang="ro-MD" sz="1400" b="1">
                          <a:solidFill>
                            <a:schemeClr val="tx1"/>
                          </a:solidFill>
                          <a:effectLst/>
                        </a:rPr>
                        <a:t>Amenzi și sancțiuni  contravenționale încasate în bug. Local I</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143130</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dirty="0">
                          <a:solidFill>
                            <a:schemeClr val="tx1"/>
                          </a:solidFill>
                          <a:effectLst/>
                        </a:rPr>
                        <a:t>1,0</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227423">
                <a:tc>
                  <a:txBody>
                    <a:bodyPr/>
                    <a:lstStyle/>
                    <a:p>
                      <a:pPr>
                        <a:lnSpc>
                          <a:spcPct val="115000"/>
                        </a:lnSpc>
                        <a:spcAft>
                          <a:spcPts val="0"/>
                        </a:spcAft>
                      </a:pPr>
                      <a:r>
                        <a:rPr lang="ro-MD" sz="1400" b="1">
                          <a:solidFill>
                            <a:schemeClr val="tx1"/>
                          </a:solidFill>
                          <a:effectLst/>
                        </a:rPr>
                        <a:t>Alte venituri încasate în bugetul local de nivelul I</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145142</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dirty="0">
                          <a:solidFill>
                            <a:schemeClr val="tx1"/>
                          </a:solidFill>
                          <a:effectLst/>
                        </a:rPr>
                        <a:t>7,0</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r h="454848">
                <a:tc>
                  <a:txBody>
                    <a:bodyPr/>
                    <a:lstStyle/>
                    <a:p>
                      <a:pPr>
                        <a:lnSpc>
                          <a:spcPct val="115000"/>
                        </a:lnSpc>
                        <a:spcAft>
                          <a:spcPts val="0"/>
                        </a:spcAft>
                      </a:pPr>
                      <a:r>
                        <a:rPr lang="ro-MD" sz="1400" b="1">
                          <a:solidFill>
                            <a:schemeClr val="tx1"/>
                          </a:solidFill>
                          <a:effectLst/>
                        </a:rPr>
                        <a:t>Impozit unic perceput de la rezidenții parcurilor p/u tehnologia informației</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a:solidFill>
                            <a:schemeClr val="tx1"/>
                          </a:solidFill>
                          <a:effectLst/>
                        </a:rPr>
                        <a:t>145161</a:t>
                      </a:r>
                      <a:endParaRPr lang="ru-RU" sz="1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c>
                  <a:txBody>
                    <a:bodyPr/>
                    <a:lstStyle/>
                    <a:p>
                      <a:pPr algn="ctr">
                        <a:lnSpc>
                          <a:spcPct val="115000"/>
                        </a:lnSpc>
                        <a:spcAft>
                          <a:spcPts val="0"/>
                        </a:spcAft>
                      </a:pPr>
                      <a:r>
                        <a:rPr lang="ro-MD" sz="1400" b="1" dirty="0">
                          <a:solidFill>
                            <a:schemeClr val="tx1"/>
                          </a:solidFill>
                          <a:effectLst/>
                        </a:rPr>
                        <a:t>0,5</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31" marR="57531" marT="0" marB="0" anchor="b"/>
                </a:tc>
              </a:tr>
            </a:tbl>
          </a:graphicData>
        </a:graphic>
      </p:graphicFrame>
    </p:spTree>
    <p:extLst>
      <p:ext uri="{BB962C8B-B14F-4D97-AF65-F5344CB8AC3E}">
        <p14:creationId xmlns:p14="http://schemas.microsoft.com/office/powerpoint/2010/main" val="3711144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677335" y="4856672"/>
            <a:ext cx="8596668" cy="1302588"/>
          </a:xfrm>
        </p:spPr>
        <p:txBody>
          <a:bodyPr>
            <a:normAutofit lnSpcReduction="10000"/>
          </a:bodyPr>
          <a:lstStyle/>
          <a:p>
            <a:pPr algn="ctr"/>
            <a:r>
              <a:rPr lang="ro-MD" sz="2400" b="1" i="1" dirty="0"/>
              <a:t>Sinteza veniturilor colectate de către instituţiile bugetare finanţate din </a:t>
            </a:r>
            <a:endParaRPr lang="ru-RU" sz="2400" i="1" dirty="0"/>
          </a:p>
          <a:p>
            <a:pPr algn="ctr"/>
            <a:r>
              <a:rPr lang="ro-MD" sz="2400" b="1" i="1" dirty="0"/>
              <a:t>bugetul local Mereni pe anul </a:t>
            </a:r>
            <a:r>
              <a:rPr lang="ro-MD" sz="2400" b="1" i="1" dirty="0" smtClean="0"/>
              <a:t>2022</a:t>
            </a:r>
            <a:endParaRPr lang="ru-RU" sz="2400" i="1" dirty="0"/>
          </a:p>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3829904621"/>
              </p:ext>
            </p:extLst>
          </p:nvPr>
        </p:nvGraphicFramePr>
        <p:xfrm>
          <a:off x="603845" y="319177"/>
          <a:ext cx="8816199" cy="4149305"/>
        </p:xfrm>
        <a:graphic>
          <a:graphicData uri="http://schemas.openxmlformats.org/drawingml/2006/table">
            <a:tbl>
              <a:tblPr firstRow="1" firstCol="1" lastRow="1" lastCol="1" bandRow="1" bandCol="1">
                <a:tableStyleId>{5C22544A-7EE6-4342-B048-85BDC9FD1C3A}</a:tableStyleId>
              </a:tblPr>
              <a:tblGrid>
                <a:gridCol w="902987"/>
                <a:gridCol w="3410225"/>
                <a:gridCol w="1076875"/>
                <a:gridCol w="975030"/>
                <a:gridCol w="1225541"/>
                <a:gridCol w="1225541"/>
              </a:tblGrid>
              <a:tr h="781372">
                <a:tc rowSpan="2">
                  <a:txBody>
                    <a:bodyPr/>
                    <a:lstStyle/>
                    <a:p>
                      <a:pPr algn="ctr">
                        <a:lnSpc>
                          <a:spcPct val="115000"/>
                        </a:lnSpc>
                        <a:spcAft>
                          <a:spcPts val="0"/>
                        </a:spcAft>
                      </a:pPr>
                      <a:r>
                        <a:rPr lang="ro-MD" sz="1200" b="1" dirty="0">
                          <a:solidFill>
                            <a:schemeClr val="tx1"/>
                          </a:solidFill>
                          <a:effectLst/>
                        </a:rPr>
                        <a:t>Nr. d/o</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c rowSpan="2">
                  <a:txBody>
                    <a:bodyPr/>
                    <a:lstStyle/>
                    <a:p>
                      <a:pPr algn="ctr">
                        <a:lnSpc>
                          <a:spcPct val="115000"/>
                        </a:lnSpc>
                        <a:spcAft>
                          <a:spcPts val="0"/>
                        </a:spcAft>
                      </a:pPr>
                      <a:r>
                        <a:rPr lang="ro-MD" sz="1200" b="1" dirty="0">
                          <a:solidFill>
                            <a:schemeClr val="tx1"/>
                          </a:solidFill>
                          <a:effectLst/>
                        </a:rPr>
                        <a:t>Denumirea instituţiei</a:t>
                      </a:r>
                      <a:endParaRPr lang="ru-RU" sz="1200" b="1" dirty="0">
                        <a:solidFill>
                          <a:schemeClr val="tx1"/>
                        </a:solidFill>
                        <a:effectLst/>
                      </a:endParaRPr>
                    </a:p>
                    <a:p>
                      <a:pPr algn="ctr">
                        <a:lnSpc>
                          <a:spcPct val="115000"/>
                        </a:lnSpc>
                        <a:spcAft>
                          <a:spcPts val="0"/>
                        </a:spcAft>
                      </a:pPr>
                      <a:r>
                        <a:rPr lang="ro-MD" sz="1200" b="1" dirty="0">
                          <a:solidFill>
                            <a:schemeClr val="tx1"/>
                          </a:solidFill>
                          <a:effectLst/>
                        </a:rPr>
                        <a:t> </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c rowSpan="2">
                  <a:txBody>
                    <a:bodyPr/>
                    <a:lstStyle/>
                    <a:p>
                      <a:pPr algn="ctr">
                        <a:lnSpc>
                          <a:spcPct val="115000"/>
                        </a:lnSpc>
                        <a:spcAft>
                          <a:spcPts val="0"/>
                        </a:spcAft>
                      </a:pPr>
                      <a:r>
                        <a:rPr lang="ro-MD" sz="1200" b="1" dirty="0">
                          <a:solidFill>
                            <a:schemeClr val="tx1"/>
                          </a:solidFill>
                          <a:effectLst/>
                        </a:rPr>
                        <a:t>Cod</a:t>
                      </a:r>
                      <a:endParaRPr lang="ru-RU" sz="1200" b="1" dirty="0">
                        <a:solidFill>
                          <a:schemeClr val="tx1"/>
                        </a:solidFill>
                        <a:effectLst/>
                      </a:endParaRPr>
                    </a:p>
                    <a:p>
                      <a:pPr algn="ctr">
                        <a:lnSpc>
                          <a:spcPct val="115000"/>
                        </a:lnSpc>
                        <a:spcAft>
                          <a:spcPts val="0"/>
                        </a:spcAft>
                      </a:pPr>
                      <a:r>
                        <a:rPr lang="ro-MD" sz="1200" b="1" dirty="0">
                          <a:solidFill>
                            <a:schemeClr val="tx1"/>
                          </a:solidFill>
                          <a:effectLst/>
                        </a:rPr>
                        <a:t>Grupa funcţiei</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gridSpan="3">
                  <a:txBody>
                    <a:bodyPr/>
                    <a:lstStyle/>
                    <a:p>
                      <a:pPr algn="ctr">
                        <a:lnSpc>
                          <a:spcPct val="115000"/>
                        </a:lnSpc>
                        <a:spcAft>
                          <a:spcPts val="0"/>
                        </a:spcAft>
                        <a:tabLst>
                          <a:tab pos="167640" algn="l"/>
                        </a:tabLst>
                      </a:pPr>
                      <a:r>
                        <a:rPr lang="ro-MD" sz="1200" b="1">
                          <a:solidFill>
                            <a:schemeClr val="tx1"/>
                          </a:solidFill>
                          <a:effectLst/>
                        </a:rPr>
                        <a:t>Suma preconizată spre încasare pe subcomponente de surse: (mii lei)</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hMerge="1">
                  <a:txBody>
                    <a:bodyPr/>
                    <a:lstStyle/>
                    <a:p>
                      <a:endParaRPr lang="ru-RU"/>
                    </a:p>
                  </a:txBody>
                  <a:tcPr/>
                </a:tc>
                <a:tc hMerge="1">
                  <a:txBody>
                    <a:bodyPr/>
                    <a:lstStyle/>
                    <a:p>
                      <a:endParaRPr lang="ru-RU"/>
                    </a:p>
                  </a:txBody>
                  <a:tcPr/>
                </a:tc>
              </a:tr>
              <a:tr h="187435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0"/>
                        </a:spcAft>
                        <a:tabLst>
                          <a:tab pos="167640" algn="l"/>
                        </a:tabLst>
                      </a:pPr>
                      <a:r>
                        <a:rPr lang="ro-MD" sz="1200" b="1" dirty="0">
                          <a:solidFill>
                            <a:schemeClr val="tx1"/>
                          </a:solidFill>
                          <a:effectLst/>
                        </a:rPr>
                        <a:t>Resurse fonduri speciale</a:t>
                      </a:r>
                      <a:endParaRPr lang="ru-RU" sz="1200" b="1" dirty="0">
                        <a:solidFill>
                          <a:schemeClr val="tx1"/>
                        </a:solidFill>
                        <a:effectLst/>
                      </a:endParaRPr>
                    </a:p>
                    <a:p>
                      <a:pPr algn="ctr">
                        <a:lnSpc>
                          <a:spcPct val="115000"/>
                        </a:lnSpc>
                        <a:spcAft>
                          <a:spcPts val="0"/>
                        </a:spcAft>
                        <a:tabLst>
                          <a:tab pos="167640" algn="l"/>
                        </a:tabLst>
                      </a:pPr>
                      <a:r>
                        <a:rPr lang="ro-MD" sz="1200" b="1" dirty="0">
                          <a:solidFill>
                            <a:schemeClr val="tx1"/>
                          </a:solidFill>
                          <a:effectLst/>
                        </a:rPr>
                        <a:t>(296)</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dirty="0">
                          <a:solidFill>
                            <a:schemeClr val="tx1"/>
                          </a:solidFill>
                          <a:effectLst/>
                        </a:rPr>
                        <a:t>Resurse atrase de instituţii</a:t>
                      </a:r>
                      <a:endParaRPr lang="ru-RU" sz="1200" b="1" dirty="0">
                        <a:solidFill>
                          <a:schemeClr val="tx1"/>
                        </a:solidFill>
                        <a:effectLst/>
                      </a:endParaRPr>
                    </a:p>
                    <a:p>
                      <a:pPr algn="ctr">
                        <a:lnSpc>
                          <a:spcPct val="115000"/>
                        </a:lnSpc>
                        <a:spcAft>
                          <a:spcPts val="0"/>
                        </a:spcAft>
                        <a:tabLst>
                          <a:tab pos="167640" algn="l"/>
                        </a:tabLst>
                      </a:pPr>
                      <a:r>
                        <a:rPr lang="ro-MD" sz="1200" b="1" dirty="0">
                          <a:solidFill>
                            <a:schemeClr val="tx1"/>
                          </a:solidFill>
                          <a:effectLst/>
                        </a:rPr>
                        <a:t>(297)</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dirty="0">
                          <a:solidFill>
                            <a:schemeClr val="tx1"/>
                          </a:solidFill>
                          <a:effectLst/>
                        </a:rPr>
                        <a:t>Resurse atrase pentru  proiecte    finanţate din surse externe</a:t>
                      </a:r>
                      <a:endParaRPr lang="ru-RU" sz="1200" b="1" dirty="0">
                        <a:solidFill>
                          <a:schemeClr val="tx1"/>
                        </a:solidFill>
                        <a:effectLst/>
                      </a:endParaRPr>
                    </a:p>
                    <a:p>
                      <a:pPr algn="ctr">
                        <a:lnSpc>
                          <a:spcPct val="115000"/>
                        </a:lnSpc>
                        <a:spcAft>
                          <a:spcPts val="0"/>
                        </a:spcAft>
                        <a:tabLst>
                          <a:tab pos="167640" algn="l"/>
                        </a:tabLst>
                      </a:pPr>
                      <a:r>
                        <a:rPr lang="ro-MD" sz="1200" b="1" dirty="0">
                          <a:solidFill>
                            <a:schemeClr val="tx1"/>
                          </a:solidFill>
                          <a:effectLst/>
                        </a:rPr>
                        <a:t>(298)</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r>
              <a:tr h="248930">
                <a:tc>
                  <a:txBody>
                    <a:bodyPr/>
                    <a:lstStyle/>
                    <a:p>
                      <a:pPr algn="ctr">
                        <a:lnSpc>
                          <a:spcPct val="115000"/>
                        </a:lnSpc>
                        <a:spcAft>
                          <a:spcPts val="0"/>
                        </a:spcAft>
                      </a:pPr>
                      <a:r>
                        <a:rPr lang="ro-MD" sz="1200" b="1" dirty="0">
                          <a:solidFill>
                            <a:schemeClr val="tx1"/>
                          </a:solidFill>
                          <a:effectLst/>
                        </a:rPr>
                        <a:t>1</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pPr>
                      <a:r>
                        <a:rPr lang="ro-MD" sz="1200" b="1">
                          <a:solidFill>
                            <a:schemeClr val="tx1"/>
                          </a:solidFill>
                          <a:effectLst/>
                        </a:rPr>
                        <a:t>2</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pPr>
                      <a:r>
                        <a:rPr lang="ro-MD" sz="1200" b="1">
                          <a:solidFill>
                            <a:schemeClr val="tx1"/>
                          </a:solidFill>
                          <a:effectLst/>
                        </a:rPr>
                        <a:t>3</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dirty="0">
                          <a:solidFill>
                            <a:schemeClr val="tx1"/>
                          </a:solidFill>
                          <a:effectLst/>
                        </a:rPr>
                        <a:t>4</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dirty="0">
                          <a:solidFill>
                            <a:schemeClr val="tx1"/>
                          </a:solidFill>
                          <a:effectLst/>
                        </a:rPr>
                        <a:t>5</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a:solidFill>
                            <a:schemeClr val="tx1"/>
                          </a:solidFill>
                          <a:effectLst/>
                        </a:rPr>
                        <a:t>6</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r>
              <a:tr h="248930">
                <a:tc>
                  <a:txBody>
                    <a:bodyPr/>
                    <a:lstStyle/>
                    <a:p>
                      <a:pPr algn="ctr">
                        <a:lnSpc>
                          <a:spcPct val="115000"/>
                        </a:lnSpc>
                        <a:spcAft>
                          <a:spcPts val="0"/>
                        </a:spcAft>
                      </a:pPr>
                      <a:r>
                        <a:rPr lang="ro-MD" sz="1200" b="1" dirty="0">
                          <a:solidFill>
                            <a:schemeClr val="tx1"/>
                          </a:solidFill>
                          <a:effectLst/>
                        </a:rPr>
                        <a:t>1</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nSpc>
                          <a:spcPct val="115000"/>
                        </a:lnSpc>
                        <a:spcAft>
                          <a:spcPts val="0"/>
                        </a:spcAft>
                      </a:pPr>
                      <a:r>
                        <a:rPr lang="ro-MD" sz="1200" b="1">
                          <a:solidFill>
                            <a:schemeClr val="tx1"/>
                          </a:solidFill>
                          <a:effectLst/>
                        </a:rPr>
                        <a:t>Aparatul Primarului Mereni</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pPr>
                      <a:r>
                        <a:rPr lang="ro-MD" sz="1200" b="1">
                          <a:solidFill>
                            <a:schemeClr val="tx1"/>
                          </a:solidFill>
                          <a:effectLst/>
                        </a:rPr>
                        <a:t>0111</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c>
                  <a:txBody>
                    <a:bodyPr/>
                    <a:lstStyle/>
                    <a:p>
                      <a:pPr algn="ctr">
                        <a:lnSpc>
                          <a:spcPct val="115000"/>
                        </a:lnSpc>
                        <a:spcAft>
                          <a:spcPts val="0"/>
                        </a:spcAft>
                        <a:tabLst>
                          <a:tab pos="167640" algn="l"/>
                        </a:tabLst>
                      </a:pPr>
                      <a:r>
                        <a:rPr lang="ro-MD" sz="1200" b="1" dirty="0">
                          <a:solidFill>
                            <a:schemeClr val="tx1"/>
                          </a:solidFill>
                          <a:effectLst/>
                        </a:rPr>
                        <a:t> </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dirty="0">
                          <a:solidFill>
                            <a:schemeClr val="tx1"/>
                          </a:solidFill>
                          <a:effectLst/>
                        </a:rPr>
                        <a:t>20,0</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a:solidFill>
                            <a:schemeClr val="tx1"/>
                          </a:solidFill>
                          <a:effectLst/>
                        </a:rPr>
                        <a:t> </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r>
              <a:tr h="248930">
                <a:tc>
                  <a:txBody>
                    <a:bodyPr/>
                    <a:lstStyle/>
                    <a:p>
                      <a:pPr algn="ctr">
                        <a:lnSpc>
                          <a:spcPct val="115000"/>
                        </a:lnSpc>
                        <a:spcAft>
                          <a:spcPts val="0"/>
                        </a:spcAft>
                      </a:pPr>
                      <a:r>
                        <a:rPr lang="ro-MD" sz="1200" b="1" dirty="0">
                          <a:solidFill>
                            <a:schemeClr val="tx1"/>
                          </a:solidFill>
                          <a:effectLst/>
                        </a:rPr>
                        <a:t>2</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nSpc>
                          <a:spcPct val="115000"/>
                        </a:lnSpc>
                        <a:spcAft>
                          <a:spcPts val="0"/>
                        </a:spcAft>
                      </a:pPr>
                      <a:r>
                        <a:rPr lang="ro-MD" sz="1200" b="1">
                          <a:solidFill>
                            <a:schemeClr val="tx1"/>
                          </a:solidFill>
                          <a:effectLst/>
                        </a:rPr>
                        <a:t>Grădiniţa  Andrieș  Mereni</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pPr>
                      <a:r>
                        <a:rPr lang="ro-MD" sz="1200" b="1">
                          <a:solidFill>
                            <a:schemeClr val="tx1"/>
                          </a:solidFill>
                          <a:effectLst/>
                        </a:rPr>
                        <a:t>0911</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c>
                  <a:txBody>
                    <a:bodyPr/>
                    <a:lstStyle/>
                    <a:p>
                      <a:pPr algn="ctr">
                        <a:lnSpc>
                          <a:spcPct val="115000"/>
                        </a:lnSpc>
                        <a:spcAft>
                          <a:spcPts val="0"/>
                        </a:spcAft>
                        <a:tabLst>
                          <a:tab pos="167640" algn="l"/>
                        </a:tabLst>
                      </a:pPr>
                      <a:r>
                        <a:rPr lang="ro-MD" sz="1200" b="1">
                          <a:solidFill>
                            <a:schemeClr val="tx1"/>
                          </a:solidFill>
                          <a:effectLst/>
                        </a:rPr>
                        <a:t> </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dirty="0">
                          <a:solidFill>
                            <a:schemeClr val="tx1"/>
                          </a:solidFill>
                          <a:effectLst/>
                        </a:rPr>
                        <a:t>290,0</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a:solidFill>
                            <a:schemeClr val="tx1"/>
                          </a:solidFill>
                          <a:effectLst/>
                        </a:rPr>
                        <a:t> </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r>
              <a:tr h="248930">
                <a:tc>
                  <a:txBody>
                    <a:bodyPr/>
                    <a:lstStyle/>
                    <a:p>
                      <a:pPr algn="ctr">
                        <a:lnSpc>
                          <a:spcPct val="115000"/>
                        </a:lnSpc>
                        <a:spcAft>
                          <a:spcPts val="0"/>
                        </a:spcAft>
                      </a:pPr>
                      <a:r>
                        <a:rPr lang="ro-MD" sz="1200" b="1" dirty="0">
                          <a:solidFill>
                            <a:schemeClr val="tx1"/>
                          </a:solidFill>
                          <a:effectLst/>
                        </a:rPr>
                        <a:t>3</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nSpc>
                          <a:spcPct val="115000"/>
                        </a:lnSpc>
                        <a:spcAft>
                          <a:spcPts val="0"/>
                        </a:spcAft>
                      </a:pPr>
                      <a:r>
                        <a:rPr lang="ro-MD" sz="1200" b="1">
                          <a:solidFill>
                            <a:schemeClr val="tx1"/>
                          </a:solidFill>
                          <a:effectLst/>
                        </a:rPr>
                        <a:t>Școala de Arte Mereni  </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pPr>
                      <a:r>
                        <a:rPr lang="ro-MD" sz="1200" b="1">
                          <a:solidFill>
                            <a:schemeClr val="tx1"/>
                          </a:solidFill>
                          <a:effectLst/>
                        </a:rPr>
                        <a:t>0950</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c>
                  <a:txBody>
                    <a:bodyPr/>
                    <a:lstStyle/>
                    <a:p>
                      <a:pPr algn="ctr">
                        <a:lnSpc>
                          <a:spcPct val="115000"/>
                        </a:lnSpc>
                        <a:spcAft>
                          <a:spcPts val="0"/>
                        </a:spcAft>
                        <a:tabLst>
                          <a:tab pos="167640" algn="l"/>
                        </a:tabLst>
                      </a:pPr>
                      <a:r>
                        <a:rPr lang="ro-MD" sz="1200" b="1">
                          <a:solidFill>
                            <a:schemeClr val="tx1"/>
                          </a:solidFill>
                          <a:effectLst/>
                        </a:rPr>
                        <a:t> </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dirty="0">
                          <a:solidFill>
                            <a:schemeClr val="tx1"/>
                          </a:solidFill>
                          <a:effectLst/>
                        </a:rPr>
                        <a:t>200,0</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a:solidFill>
                            <a:schemeClr val="tx1"/>
                          </a:solidFill>
                          <a:effectLst/>
                        </a:rPr>
                        <a:t> </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r>
              <a:tr h="248930">
                <a:tc>
                  <a:txBody>
                    <a:bodyPr/>
                    <a:lstStyle/>
                    <a:p>
                      <a:pPr algn="ctr">
                        <a:lnSpc>
                          <a:spcPct val="115000"/>
                        </a:lnSpc>
                        <a:spcAft>
                          <a:spcPts val="0"/>
                        </a:spcAft>
                      </a:pPr>
                      <a:r>
                        <a:rPr lang="ro-MD" sz="1200" b="1" dirty="0">
                          <a:solidFill>
                            <a:schemeClr val="tx1"/>
                          </a:solidFill>
                          <a:effectLst/>
                        </a:rPr>
                        <a:t>4</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nSpc>
                          <a:spcPct val="115000"/>
                        </a:lnSpc>
                        <a:spcAft>
                          <a:spcPts val="0"/>
                        </a:spcAft>
                      </a:pPr>
                      <a:r>
                        <a:rPr lang="ro-MD" sz="1200" b="1">
                          <a:solidFill>
                            <a:schemeClr val="tx1"/>
                          </a:solidFill>
                          <a:effectLst/>
                        </a:rPr>
                        <a:t>Căminul Cultural Mereni</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pPr>
                      <a:r>
                        <a:rPr lang="ro-MD" sz="1200" b="1">
                          <a:solidFill>
                            <a:schemeClr val="tx1"/>
                          </a:solidFill>
                          <a:effectLst/>
                        </a:rPr>
                        <a:t>0820</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c>
                  <a:txBody>
                    <a:bodyPr/>
                    <a:lstStyle/>
                    <a:p>
                      <a:pPr algn="ctr">
                        <a:lnSpc>
                          <a:spcPct val="115000"/>
                        </a:lnSpc>
                        <a:spcAft>
                          <a:spcPts val="0"/>
                        </a:spcAft>
                        <a:tabLst>
                          <a:tab pos="167640" algn="l"/>
                        </a:tabLst>
                      </a:pPr>
                      <a:r>
                        <a:rPr lang="ro-MD" sz="1200" b="1">
                          <a:solidFill>
                            <a:schemeClr val="tx1"/>
                          </a:solidFill>
                          <a:effectLst/>
                        </a:rPr>
                        <a:t> </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dirty="0">
                          <a:solidFill>
                            <a:schemeClr val="tx1"/>
                          </a:solidFill>
                          <a:effectLst/>
                        </a:rPr>
                        <a:t>27,0</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dirty="0">
                          <a:solidFill>
                            <a:schemeClr val="tx1"/>
                          </a:solidFill>
                          <a:effectLst/>
                        </a:rPr>
                        <a:t> </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r>
              <a:tr h="248930">
                <a:tc gridSpan="2">
                  <a:txBody>
                    <a:bodyPr/>
                    <a:lstStyle/>
                    <a:p>
                      <a:pPr algn="ctr">
                        <a:lnSpc>
                          <a:spcPct val="115000"/>
                        </a:lnSpc>
                        <a:spcAft>
                          <a:spcPts val="0"/>
                        </a:spcAft>
                      </a:pPr>
                      <a:r>
                        <a:rPr lang="ro-MD" sz="1200" b="1">
                          <a:solidFill>
                            <a:schemeClr val="tx1"/>
                          </a:solidFill>
                          <a:effectLst/>
                        </a:rPr>
                        <a:t>Total</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hMerge="1">
                  <a:txBody>
                    <a:bodyPr/>
                    <a:lstStyle/>
                    <a:p>
                      <a:endParaRPr lang="ru-RU"/>
                    </a:p>
                  </a:txBody>
                  <a:tcPr/>
                </a:tc>
                <a:tc>
                  <a:txBody>
                    <a:bodyPr/>
                    <a:lstStyle/>
                    <a:p>
                      <a:pPr algn="ctr">
                        <a:lnSpc>
                          <a:spcPct val="115000"/>
                        </a:lnSpc>
                        <a:spcAft>
                          <a:spcPts val="0"/>
                        </a:spcAft>
                      </a:pPr>
                      <a:r>
                        <a:rPr lang="ro-MD" sz="1200" b="1">
                          <a:solidFill>
                            <a:schemeClr val="tx1"/>
                          </a:solidFill>
                          <a:effectLst/>
                        </a:rPr>
                        <a:t> </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c>
                  <a:txBody>
                    <a:bodyPr/>
                    <a:lstStyle/>
                    <a:p>
                      <a:pPr algn="ctr">
                        <a:lnSpc>
                          <a:spcPct val="115000"/>
                        </a:lnSpc>
                        <a:spcAft>
                          <a:spcPts val="0"/>
                        </a:spcAft>
                        <a:tabLst>
                          <a:tab pos="167640" algn="l"/>
                        </a:tabLst>
                      </a:pPr>
                      <a:r>
                        <a:rPr lang="ro-MD" sz="1200" b="1">
                          <a:solidFill>
                            <a:schemeClr val="tx1"/>
                          </a:solidFill>
                          <a:effectLst/>
                        </a:rPr>
                        <a:t> </a:t>
                      </a:r>
                      <a:endParaRPr lang="ru-RU" sz="12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dirty="0">
                          <a:solidFill>
                            <a:schemeClr val="tx1"/>
                          </a:solidFill>
                          <a:effectLst/>
                        </a:rPr>
                        <a:t>537,0</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tc>
                <a:tc>
                  <a:txBody>
                    <a:bodyPr/>
                    <a:lstStyle/>
                    <a:p>
                      <a:pPr algn="ctr">
                        <a:lnSpc>
                          <a:spcPct val="115000"/>
                        </a:lnSpc>
                        <a:spcAft>
                          <a:spcPts val="0"/>
                        </a:spcAft>
                        <a:tabLst>
                          <a:tab pos="167640" algn="l"/>
                        </a:tabLst>
                      </a:pPr>
                      <a:r>
                        <a:rPr lang="ro-MD" sz="1200" b="1" dirty="0">
                          <a:solidFill>
                            <a:schemeClr val="tx1"/>
                          </a:solidFill>
                          <a:effectLst/>
                        </a:rPr>
                        <a:t> </a:t>
                      </a:r>
                      <a:endParaRPr lang="ru-RU" sz="1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816" marR="63816" marT="0" marB="0" anchor="ctr"/>
                </a:tc>
              </a:tr>
            </a:tbl>
          </a:graphicData>
        </a:graphic>
      </p:graphicFrame>
    </p:spTree>
    <p:extLst>
      <p:ext uri="{BB962C8B-B14F-4D97-AF65-F5344CB8AC3E}">
        <p14:creationId xmlns:p14="http://schemas.microsoft.com/office/powerpoint/2010/main" val="3033907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o-RO" sz="6000" b="1" dirty="0" smtClean="0">
                <a:solidFill>
                  <a:schemeClr val="tx1"/>
                </a:solidFill>
              </a:rPr>
              <a:t>Cheltuieli - 2022</a:t>
            </a:r>
            <a:endParaRPr lang="ru-RU" sz="6000" b="1" dirty="0">
              <a:solidFill>
                <a:schemeClr val="tx1"/>
              </a:solidFill>
            </a:endParaRPr>
          </a:p>
        </p:txBody>
      </p:sp>
      <p:pic>
        <p:nvPicPr>
          <p:cNvPr id="6" name="Объект 5"/>
          <p:cNvPicPr>
            <a:picLocks noGrp="1" noChangeAspect="1"/>
          </p:cNvPicPr>
          <p:nvPr>
            <p:ph idx="1"/>
          </p:nvPr>
        </p:nvPicPr>
        <p:blipFill rotWithShape="1">
          <a:blip r:embed="rId2">
            <a:extLst>
              <a:ext uri="{28A0092B-C50C-407E-A947-70E740481C1C}">
                <a14:useLocalDpi xmlns:a14="http://schemas.microsoft.com/office/drawing/2010/main" val="0"/>
              </a:ext>
            </a:extLst>
          </a:blip>
          <a:srcRect l="1166" t="2019" r="-1166" b="-2019"/>
          <a:stretch/>
        </p:blipFill>
        <p:spPr>
          <a:xfrm>
            <a:off x="1013640" y="2047376"/>
            <a:ext cx="7471911" cy="3881437"/>
          </a:xfrm>
          <a:blipFill>
            <a:blip r:embed="rId3"/>
            <a:tile tx="0" ty="0" sx="100000" sy="100000" flip="none" algn="tl"/>
          </a:blipFill>
        </p:spPr>
      </p:pic>
      <p:pic>
        <p:nvPicPr>
          <p:cNvPr id="11" name="Рисунок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9451" y="2047377"/>
            <a:ext cx="4563291" cy="3804784"/>
          </a:xfrm>
          <a:prstGeom prst="rect">
            <a:avLst/>
          </a:prstGeom>
        </p:spPr>
      </p:pic>
    </p:spTree>
    <p:extLst>
      <p:ext uri="{BB962C8B-B14F-4D97-AF65-F5344CB8AC3E}">
        <p14:creationId xmlns:p14="http://schemas.microsoft.com/office/powerpoint/2010/main" val="3114471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dirty="0" smtClean="0"/>
              <a:t>Acte Normative:</a:t>
            </a:r>
            <a:endParaRPr lang="ru-RU" dirty="0"/>
          </a:p>
        </p:txBody>
      </p:sp>
      <p:sp>
        <p:nvSpPr>
          <p:cNvPr id="3" name="Прямоугольник 2"/>
          <p:cNvSpPr/>
          <p:nvPr/>
        </p:nvSpPr>
        <p:spPr>
          <a:xfrm>
            <a:off x="409304" y="1262743"/>
            <a:ext cx="8708572" cy="3416320"/>
          </a:xfrm>
          <a:prstGeom prst="rect">
            <a:avLst/>
          </a:prstGeom>
        </p:spPr>
        <p:txBody>
          <a:bodyPr wrap="square">
            <a:spAutoFit/>
          </a:bodyPr>
          <a:lstStyle/>
          <a:p>
            <a:r>
              <a:rPr lang="ro-RO" dirty="0" smtClean="0">
                <a:effectLst/>
                <a:latin typeface="Arial Black" panose="020B0A04020102020204" pitchFamily="34" charset="0"/>
                <a:ea typeface="Times New Roman" panose="02020603050405020304" pitchFamily="18" charset="0"/>
              </a:rPr>
              <a:t>	</a:t>
            </a:r>
            <a:r>
              <a:rPr lang="ro-RO" b="1" dirty="0" smtClean="0">
                <a:solidFill>
                  <a:schemeClr val="bg2">
                    <a:lumMod val="25000"/>
                  </a:schemeClr>
                </a:solidFill>
                <a:effectLst/>
                <a:latin typeface="New Times roman"/>
                <a:ea typeface="Times New Roman" panose="02020603050405020304" pitchFamily="18" charset="0"/>
              </a:rPr>
              <a:t>Prognoza părţii de cheltuieli a bugetului pe anul 2022 a fost elaborată în conformitate cu prevederile:</a:t>
            </a:r>
          </a:p>
          <a:p>
            <a:endParaRPr lang="ro-RO" b="1" dirty="0" smtClean="0">
              <a:solidFill>
                <a:schemeClr val="bg2">
                  <a:lumMod val="25000"/>
                </a:schemeClr>
              </a:solidFill>
              <a:effectLst/>
              <a:latin typeface="New Times roman"/>
              <a:ea typeface="Times New Roman" panose="02020603050405020304" pitchFamily="18" charset="0"/>
            </a:endParaRPr>
          </a:p>
          <a:p>
            <a:pPr marL="285750" indent="-285750">
              <a:buFont typeface="Wingdings" panose="05000000000000000000" pitchFamily="2" charset="2"/>
              <a:buChar char="v"/>
            </a:pPr>
            <a:r>
              <a:rPr lang="ro-RO" b="1" dirty="0" smtClean="0">
                <a:solidFill>
                  <a:schemeClr val="bg2">
                    <a:lumMod val="25000"/>
                  </a:schemeClr>
                </a:solidFill>
                <a:effectLst/>
                <a:latin typeface="New Times roman"/>
                <a:ea typeface="Times New Roman" panose="02020603050405020304" pitchFamily="18" charset="0"/>
              </a:rPr>
              <a:t> Legii finanţelor publice şi responsabilităţii bugetar-fiscale nr.181 din 25.07.2014 şi Clasificaţia bugetară nouă şi Setul metodologic privind elaborarea, aprobarea şi modificarea bugetului; </a:t>
            </a:r>
          </a:p>
          <a:p>
            <a:pPr marL="285750" indent="-285750">
              <a:buFont typeface="Wingdings" panose="05000000000000000000" pitchFamily="2" charset="2"/>
              <a:buChar char="v"/>
            </a:pPr>
            <a:endParaRPr lang="ro-RO" b="1" dirty="0" smtClean="0">
              <a:solidFill>
                <a:schemeClr val="bg2">
                  <a:lumMod val="25000"/>
                </a:schemeClr>
              </a:solidFill>
              <a:effectLst/>
              <a:latin typeface="New Times roman"/>
              <a:ea typeface="Times New Roman" panose="02020603050405020304" pitchFamily="18" charset="0"/>
            </a:endParaRPr>
          </a:p>
          <a:p>
            <a:pPr marL="342900" indent="-342900">
              <a:buFont typeface="Wingdings" panose="05000000000000000000" pitchFamily="2" charset="2"/>
              <a:buChar char="v"/>
            </a:pPr>
            <a:r>
              <a:rPr lang="ro-RO" b="1" dirty="0">
                <a:solidFill>
                  <a:schemeClr val="bg2">
                    <a:lumMod val="25000"/>
                  </a:schemeClr>
                </a:solidFill>
                <a:latin typeface="New Times roman"/>
              </a:rPr>
              <a:t>Legii nr.270/2018 privind sistemul unitar de salarizare în sectorul </a:t>
            </a:r>
            <a:r>
              <a:rPr lang="ro-RO" b="1" dirty="0" smtClean="0">
                <a:solidFill>
                  <a:schemeClr val="bg2">
                    <a:lumMod val="25000"/>
                  </a:schemeClr>
                </a:solidFill>
                <a:latin typeface="New Times roman"/>
              </a:rPr>
              <a:t>bugetar;</a:t>
            </a:r>
          </a:p>
          <a:p>
            <a:pPr marL="342900" indent="-342900">
              <a:buFont typeface="Wingdings" panose="05000000000000000000" pitchFamily="2" charset="2"/>
              <a:buChar char="v"/>
            </a:pPr>
            <a:endParaRPr lang="ro-RO" b="1" dirty="0" smtClean="0">
              <a:solidFill>
                <a:schemeClr val="bg2">
                  <a:lumMod val="25000"/>
                </a:schemeClr>
              </a:solidFill>
              <a:latin typeface="New Times roman"/>
            </a:endParaRPr>
          </a:p>
          <a:p>
            <a:pPr marL="285750" indent="-285750">
              <a:buFont typeface="Wingdings" panose="05000000000000000000" pitchFamily="2" charset="2"/>
              <a:buChar char="v"/>
            </a:pPr>
            <a:r>
              <a:rPr lang="ro-RO" b="1" dirty="0">
                <a:solidFill>
                  <a:schemeClr val="bg2">
                    <a:lumMod val="25000"/>
                  </a:schemeClr>
                </a:solidFill>
                <a:latin typeface="New Times roman"/>
              </a:rPr>
              <a:t>Legii nr.397-XV din 16.10.2003 „Privind finanţele publice locale”, şi ținînd cont de particularitățile expuse în circulara Ministerului Finanțelor nr.06/2-07-44 din </a:t>
            </a:r>
            <a:r>
              <a:rPr lang="ro-RO" b="1" dirty="0" smtClean="0">
                <a:solidFill>
                  <a:schemeClr val="bg2">
                    <a:lumMod val="25000"/>
                  </a:schemeClr>
                </a:solidFill>
                <a:latin typeface="New Times roman"/>
              </a:rPr>
              <a:t>24.11.2021.</a:t>
            </a:r>
            <a:endParaRPr lang="ru-RU" b="1" dirty="0">
              <a:solidFill>
                <a:schemeClr val="bg2">
                  <a:lumMod val="25000"/>
                </a:schemeClr>
              </a:solidFill>
              <a:latin typeface="New Times roman"/>
            </a:endParaRPr>
          </a:p>
        </p:txBody>
      </p:sp>
    </p:spTree>
    <p:extLst>
      <p:ext uri="{BB962C8B-B14F-4D97-AF65-F5344CB8AC3E}">
        <p14:creationId xmlns:p14="http://schemas.microsoft.com/office/powerpoint/2010/main" val="1981844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478971"/>
            <a:ext cx="8596668" cy="914400"/>
          </a:xfrm>
        </p:spPr>
        <p:txBody>
          <a:bodyPr>
            <a:normAutofit fontScale="90000"/>
          </a:bodyPr>
          <a:lstStyle/>
          <a:p>
            <a:r>
              <a:rPr lang="ro-RO" sz="2400" dirty="0">
                <a:solidFill>
                  <a:schemeClr val="bg2">
                    <a:lumMod val="25000"/>
                  </a:schemeClr>
                </a:solidFill>
              </a:rPr>
              <a:t>Cheltuielile de personal se vor estima reieșind din mărimea valorilor de referință pentru anul 2022 </a:t>
            </a:r>
            <a:r>
              <a:rPr lang="ro-RO" sz="2400" dirty="0" smtClean="0">
                <a:solidFill>
                  <a:schemeClr val="bg2">
                    <a:lumMod val="25000"/>
                  </a:schemeClr>
                </a:solidFill>
              </a:rPr>
              <a:t>conform estimărilor:</a:t>
            </a:r>
            <a:r>
              <a:rPr lang="ru-RU" sz="2400" dirty="0"/>
              <a:t/>
            </a:r>
            <a:br>
              <a:rPr lang="ru-RU" sz="2400" dirty="0"/>
            </a:br>
            <a:endParaRPr lang="ru-RU"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260791771"/>
              </p:ext>
            </p:extLst>
          </p:nvPr>
        </p:nvGraphicFramePr>
        <p:xfrm>
          <a:off x="677334" y="1271451"/>
          <a:ext cx="7984621" cy="5155477"/>
        </p:xfrm>
        <a:graphic>
          <a:graphicData uri="http://schemas.openxmlformats.org/drawingml/2006/table">
            <a:tbl>
              <a:tblPr firstRow="1" firstCol="1" bandRow="1">
                <a:tableStyleId>{5C22544A-7EE6-4342-B048-85BDC9FD1C3A}</a:tableStyleId>
              </a:tblPr>
              <a:tblGrid>
                <a:gridCol w="4508674"/>
                <a:gridCol w="1637629"/>
                <a:gridCol w="1838318"/>
              </a:tblGrid>
              <a:tr h="494361">
                <a:tc>
                  <a:txBody>
                    <a:bodyPr/>
                    <a:lstStyle/>
                    <a:p>
                      <a:pPr algn="ctr">
                        <a:spcAft>
                          <a:spcPts val="0"/>
                        </a:spcAft>
                      </a:pPr>
                      <a:r>
                        <a:rPr lang="ro-RO" sz="1400" b="1" dirty="0">
                          <a:solidFill>
                            <a:schemeClr val="bg2">
                              <a:lumMod val="25000"/>
                            </a:schemeClr>
                          </a:solidFill>
                          <a:effectLst/>
                        </a:rPr>
                        <a:t>Categoria de angajați</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ro-RO" sz="1400" b="1">
                          <a:solidFill>
                            <a:schemeClr val="bg2">
                              <a:lumMod val="25000"/>
                            </a:schemeClr>
                          </a:solidFill>
                          <a:effectLst/>
                        </a:rPr>
                        <a:t>Aprobat 2021</a:t>
                      </a:r>
                      <a:endParaRPr lang="ru-RU" sz="1200" b="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ro-RO" sz="1400" b="1">
                          <a:solidFill>
                            <a:schemeClr val="bg2">
                              <a:lumMod val="25000"/>
                            </a:schemeClr>
                          </a:solidFill>
                          <a:effectLst/>
                        </a:rPr>
                        <a:t>Estimat 2022</a:t>
                      </a:r>
                      <a:endParaRPr lang="ru-RU" sz="1200" b="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847475">
                <a:tc>
                  <a:txBody>
                    <a:bodyPr/>
                    <a:lstStyle/>
                    <a:p>
                      <a:pPr algn="just">
                        <a:spcAft>
                          <a:spcPts val="0"/>
                        </a:spcAft>
                      </a:pPr>
                      <a:r>
                        <a:rPr lang="ro-RO" sz="1200" b="1" dirty="0">
                          <a:solidFill>
                            <a:schemeClr val="bg2">
                              <a:lumMod val="25000"/>
                            </a:schemeClr>
                          </a:solidFill>
                          <a:effectLst/>
                        </a:rPr>
                        <a:t>Angajații din sectorul bugetar,în conformitate cu prevederile Legiinr.270/2018 privind sistemul unitar de salarizare ăn sectorul bugetar</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dirty="0">
                          <a:solidFill>
                            <a:schemeClr val="bg2">
                              <a:lumMod val="25000"/>
                            </a:schemeClr>
                          </a:solidFill>
                          <a:effectLst/>
                        </a:rPr>
                        <a:t>1700 lei</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dirty="0">
                          <a:solidFill>
                            <a:schemeClr val="bg2">
                              <a:lumMod val="25000"/>
                            </a:schemeClr>
                          </a:solidFill>
                          <a:effectLst/>
                        </a:rPr>
                        <a:t>1800 lei</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847475">
                <a:tc>
                  <a:txBody>
                    <a:bodyPr/>
                    <a:lstStyle/>
                    <a:p>
                      <a:pPr algn="just">
                        <a:spcAft>
                          <a:spcPts val="0"/>
                        </a:spcAft>
                      </a:pPr>
                      <a:r>
                        <a:rPr lang="ro-RO" sz="1200" b="1" dirty="0">
                          <a:solidFill>
                            <a:schemeClr val="bg2">
                              <a:lumMod val="25000"/>
                            </a:schemeClr>
                          </a:solidFill>
                          <a:effectLst/>
                        </a:rPr>
                        <a:t>Valori de referință derogatorii, asupra cărora nu se aplică norma obligatorie privind indexarea anuală:</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dirty="0">
                          <a:solidFill>
                            <a:schemeClr val="bg2">
                              <a:lumMod val="25000"/>
                            </a:schemeClr>
                          </a:solidFill>
                          <a:effectLst/>
                        </a:rPr>
                        <a:t> </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dirty="0">
                          <a:solidFill>
                            <a:schemeClr val="bg2">
                              <a:lumMod val="25000"/>
                            </a:schemeClr>
                          </a:solidFill>
                          <a:effectLst/>
                        </a:rPr>
                        <a:t> </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23738">
                <a:tc>
                  <a:txBody>
                    <a:bodyPr/>
                    <a:lstStyle/>
                    <a:p>
                      <a:pPr algn="just">
                        <a:spcAft>
                          <a:spcPts val="0"/>
                        </a:spcAft>
                      </a:pPr>
                      <a:r>
                        <a:rPr lang="ro-RO" sz="1200" b="1">
                          <a:solidFill>
                            <a:schemeClr val="bg2">
                              <a:lumMod val="25000"/>
                            </a:schemeClr>
                          </a:solidFill>
                          <a:effectLst/>
                        </a:rPr>
                        <a:t>Personalul didactic și personalul de conducere din instituțiile de invțtamint</a:t>
                      </a:r>
                      <a:endParaRPr lang="ru-RU" sz="1200" b="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dirty="0">
                          <a:solidFill>
                            <a:schemeClr val="bg2">
                              <a:lumMod val="25000"/>
                            </a:schemeClr>
                          </a:solidFill>
                          <a:effectLst/>
                        </a:rPr>
                        <a:t>1800 lei</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dirty="0">
                          <a:solidFill>
                            <a:schemeClr val="bg2">
                              <a:lumMod val="25000"/>
                            </a:schemeClr>
                          </a:solidFill>
                          <a:effectLst/>
                        </a:rPr>
                        <a:t>1900 lei</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1271214">
                <a:tc>
                  <a:txBody>
                    <a:bodyPr/>
                    <a:lstStyle/>
                    <a:p>
                      <a:pPr algn="just">
                        <a:spcAft>
                          <a:spcPts val="0"/>
                        </a:spcAft>
                      </a:pPr>
                      <a:r>
                        <a:rPr lang="ro-RO" sz="1200" b="1">
                          <a:solidFill>
                            <a:schemeClr val="bg2">
                              <a:lumMod val="25000"/>
                            </a:schemeClr>
                          </a:solidFill>
                          <a:effectLst/>
                        </a:rPr>
                        <a:t>Personalul care,conform anexelor la Legea nr.270/2018 privind sistemul unitar de salarizare în sectorul bugetar, se încadrează</a:t>
                      </a:r>
                      <a:endParaRPr lang="ru-RU" sz="1200" b="1">
                        <a:solidFill>
                          <a:schemeClr val="bg2">
                            <a:lumMod val="25000"/>
                          </a:schemeClr>
                        </a:solidFill>
                        <a:effectLst/>
                      </a:endParaRPr>
                    </a:p>
                    <a:p>
                      <a:pPr algn="just">
                        <a:spcAft>
                          <a:spcPts val="0"/>
                        </a:spcAft>
                      </a:pPr>
                      <a:r>
                        <a:rPr lang="ro-RO" sz="1200" b="1">
                          <a:solidFill>
                            <a:schemeClr val="bg2">
                              <a:lumMod val="25000"/>
                            </a:schemeClr>
                          </a:solidFill>
                          <a:effectLst/>
                        </a:rPr>
                        <a:t>în clasele de salarizare de la1pâna la 25</a:t>
                      </a:r>
                      <a:endParaRPr lang="ru-RU" sz="1200" b="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dirty="0">
                          <a:solidFill>
                            <a:schemeClr val="bg2">
                              <a:lumMod val="25000"/>
                            </a:schemeClr>
                          </a:solidFill>
                          <a:effectLst/>
                        </a:rPr>
                        <a:t>1800 lei</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dirty="0">
                          <a:solidFill>
                            <a:schemeClr val="bg2">
                              <a:lumMod val="25000"/>
                            </a:schemeClr>
                          </a:solidFill>
                          <a:effectLst/>
                        </a:rPr>
                        <a:t>1900 lei</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23738">
                <a:tc>
                  <a:txBody>
                    <a:bodyPr/>
                    <a:lstStyle/>
                    <a:p>
                      <a:pPr algn="just">
                        <a:spcAft>
                          <a:spcPts val="0"/>
                        </a:spcAft>
                      </a:pPr>
                      <a:r>
                        <a:rPr lang="ro-RO" sz="1200" b="1">
                          <a:solidFill>
                            <a:schemeClr val="bg2">
                              <a:lumMod val="25000"/>
                            </a:schemeClr>
                          </a:solidFill>
                          <a:effectLst/>
                        </a:rPr>
                        <a:t>Directorii (șefii) instituțiilor de educație timpurie </a:t>
                      </a:r>
                      <a:endParaRPr lang="ru-RU" sz="1200" b="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a:solidFill>
                            <a:schemeClr val="bg2">
                              <a:lumMod val="25000"/>
                            </a:schemeClr>
                          </a:solidFill>
                          <a:effectLst/>
                        </a:rPr>
                        <a:t>1800 lei</a:t>
                      </a:r>
                      <a:endParaRPr lang="ru-RU" sz="1200" b="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dirty="0">
                          <a:solidFill>
                            <a:schemeClr val="bg2">
                              <a:lumMod val="25000"/>
                            </a:schemeClr>
                          </a:solidFill>
                          <a:effectLst/>
                        </a:rPr>
                        <a:t>1900 lei</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23738">
                <a:tc>
                  <a:txBody>
                    <a:bodyPr/>
                    <a:lstStyle/>
                    <a:p>
                      <a:pPr algn="just">
                        <a:spcAft>
                          <a:spcPts val="0"/>
                        </a:spcAft>
                      </a:pPr>
                      <a:r>
                        <a:rPr lang="ro-RO" sz="1200" b="1">
                          <a:solidFill>
                            <a:schemeClr val="bg2">
                              <a:lumMod val="25000"/>
                            </a:schemeClr>
                          </a:solidFill>
                          <a:effectLst/>
                        </a:rPr>
                        <a:t>Directorii (șefii) altor instituții de invațamint</a:t>
                      </a:r>
                      <a:endParaRPr lang="ru-RU" sz="1200" b="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a:solidFill>
                            <a:schemeClr val="bg2">
                              <a:lumMod val="25000"/>
                            </a:schemeClr>
                          </a:solidFill>
                          <a:effectLst/>
                        </a:rPr>
                        <a:t>1900lei</a:t>
                      </a:r>
                      <a:endParaRPr lang="ru-RU" sz="1200" b="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dirty="0">
                          <a:solidFill>
                            <a:schemeClr val="bg2">
                              <a:lumMod val="25000"/>
                            </a:schemeClr>
                          </a:solidFill>
                          <a:effectLst/>
                        </a:rPr>
                        <a:t>1900 lei</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23738">
                <a:tc>
                  <a:txBody>
                    <a:bodyPr/>
                    <a:lstStyle/>
                    <a:p>
                      <a:pPr algn="just">
                        <a:spcAft>
                          <a:spcPts val="0"/>
                        </a:spcAft>
                      </a:pPr>
                      <a:r>
                        <a:rPr lang="ro-RO" sz="1200" b="1">
                          <a:solidFill>
                            <a:schemeClr val="bg2">
                              <a:lumMod val="25000"/>
                            </a:schemeClr>
                          </a:solidFill>
                          <a:effectLst/>
                        </a:rPr>
                        <a:t> </a:t>
                      </a:r>
                      <a:endParaRPr lang="ru-RU" sz="1200" b="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a:solidFill>
                            <a:schemeClr val="bg2">
                              <a:lumMod val="25000"/>
                            </a:schemeClr>
                          </a:solidFill>
                          <a:effectLst/>
                        </a:rPr>
                        <a:t> </a:t>
                      </a:r>
                      <a:endParaRPr lang="ru-RU" sz="1200" b="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ro-RO" sz="1200" b="1" dirty="0">
                          <a:solidFill>
                            <a:schemeClr val="bg2">
                              <a:lumMod val="25000"/>
                            </a:schemeClr>
                          </a:solidFill>
                          <a:effectLst/>
                        </a:rPr>
                        <a:t> </a:t>
                      </a:r>
                      <a:endParaRPr lang="ru-RU" sz="12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327687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dirty="0" smtClean="0"/>
              <a:t>Cheltuielile pentru cultură, tineret și sport-3045,0 mii lei</a:t>
            </a:r>
            <a:endParaRPr lang="ru-RU" dirty="0"/>
          </a:p>
        </p:txBody>
      </p:sp>
      <p:graphicFrame>
        <p:nvGraphicFramePr>
          <p:cNvPr id="13" name="Объект 12"/>
          <p:cNvGraphicFramePr>
            <a:graphicFrameLocks noGrp="1"/>
          </p:cNvGraphicFramePr>
          <p:nvPr>
            <p:ph idx="1"/>
            <p:extLst>
              <p:ext uri="{D42A27DB-BD31-4B8C-83A1-F6EECF244321}">
                <p14:modId xmlns:p14="http://schemas.microsoft.com/office/powerpoint/2010/main" val="1912875082"/>
              </p:ext>
            </p:extLst>
          </p:nvPr>
        </p:nvGraphicFramePr>
        <p:xfrm>
          <a:off x="677863" y="2160588"/>
          <a:ext cx="8596312" cy="38814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07689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dirty="0" smtClean="0"/>
              <a:t>Ramura învățământ- 7359,8 mii lei</a:t>
            </a:r>
            <a:endParaRPr lang="ru-RU" dirty="0"/>
          </a:p>
        </p:txBody>
      </p:sp>
      <p:graphicFrame>
        <p:nvGraphicFramePr>
          <p:cNvPr id="7" name="Объект 6"/>
          <p:cNvGraphicFramePr>
            <a:graphicFrameLocks noGrp="1"/>
          </p:cNvGraphicFramePr>
          <p:nvPr>
            <p:ph idx="1"/>
            <p:extLst>
              <p:ext uri="{D42A27DB-BD31-4B8C-83A1-F6EECF244321}">
                <p14:modId xmlns:p14="http://schemas.microsoft.com/office/powerpoint/2010/main" val="4237358656"/>
              </p:ext>
            </p:extLst>
          </p:nvPr>
        </p:nvGraphicFramePr>
        <p:xfrm>
          <a:off x="677863" y="1513840"/>
          <a:ext cx="8596312" cy="52019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5513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o-RO" dirty="0" smtClean="0"/>
              <a:t>Servicii de Stat cu destinație generală -2691,0 mii lei</a:t>
            </a:r>
            <a:endParaRPr lang="ru-RU" dirty="0"/>
          </a:p>
        </p:txBody>
      </p:sp>
      <p:graphicFrame>
        <p:nvGraphicFramePr>
          <p:cNvPr id="11" name="Объект 10"/>
          <p:cNvGraphicFramePr>
            <a:graphicFrameLocks noGrp="1"/>
          </p:cNvGraphicFramePr>
          <p:nvPr>
            <p:ph idx="1"/>
            <p:extLst>
              <p:ext uri="{D42A27DB-BD31-4B8C-83A1-F6EECF244321}">
                <p14:modId xmlns:p14="http://schemas.microsoft.com/office/powerpoint/2010/main" val="2061245477"/>
              </p:ext>
            </p:extLst>
          </p:nvPr>
        </p:nvGraphicFramePr>
        <p:xfrm>
          <a:off x="677863" y="1717040"/>
          <a:ext cx="8596312" cy="48361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4982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o-RO" sz="1600" b="1" dirty="0" smtClean="0">
                <a:solidFill>
                  <a:schemeClr val="bg2">
                    <a:lumMod val="25000"/>
                  </a:schemeClr>
                </a:solidFill>
              </a:rPr>
              <a:t>	Cheltuielile </a:t>
            </a:r>
            <a:r>
              <a:rPr lang="ro-RO" sz="1600" b="1" dirty="0">
                <a:solidFill>
                  <a:schemeClr val="bg2">
                    <a:lumMod val="25000"/>
                  </a:schemeClr>
                </a:solidFill>
              </a:rPr>
              <a:t>pentru amenajarea teritoriului, iluminarea stradală si infrastructura drumurilor au fost estimate în sumă de </a:t>
            </a:r>
            <a:r>
              <a:rPr lang="ro-RO" sz="1600" b="1" dirty="0">
                <a:solidFill>
                  <a:srgbClr val="FF0000"/>
                </a:solidFill>
              </a:rPr>
              <a:t>6004,2 mii lei </a:t>
            </a:r>
            <a:r>
              <a:rPr lang="ro-RO" sz="1600" b="1" dirty="0">
                <a:solidFill>
                  <a:schemeClr val="bg2">
                    <a:lumMod val="25000"/>
                  </a:schemeClr>
                </a:solidFill>
              </a:rPr>
              <a:t>ce constituie </a:t>
            </a:r>
            <a:r>
              <a:rPr lang="ro-RO" sz="1600" b="1" dirty="0">
                <a:solidFill>
                  <a:srgbClr val="FF0000"/>
                </a:solidFill>
              </a:rPr>
              <a:t>31,4 </a:t>
            </a:r>
            <a:r>
              <a:rPr lang="ro-RO" sz="1600" b="1" dirty="0">
                <a:solidFill>
                  <a:schemeClr val="bg2">
                    <a:lumMod val="25000"/>
                  </a:schemeClr>
                </a:solidFill>
              </a:rPr>
              <a:t>la suta din suma cheltuielilor, inclusiv </a:t>
            </a:r>
            <a:r>
              <a:rPr lang="ro-RO" sz="1600" b="1" dirty="0">
                <a:solidFill>
                  <a:srgbClr val="FF0000"/>
                </a:solidFill>
              </a:rPr>
              <a:t>1565,4 </a:t>
            </a:r>
            <a:r>
              <a:rPr lang="ro-RO" sz="1600" b="1" dirty="0" smtClean="0">
                <a:solidFill>
                  <a:srgbClr val="FF0000"/>
                </a:solidFill>
              </a:rPr>
              <a:t>mii lei </a:t>
            </a:r>
            <a:r>
              <a:rPr lang="ro-RO" sz="1600" b="1" dirty="0" smtClean="0">
                <a:solidFill>
                  <a:schemeClr val="bg2">
                    <a:lumMod val="25000"/>
                  </a:schemeClr>
                </a:solidFill>
              </a:rPr>
              <a:t>sunt </a:t>
            </a:r>
            <a:r>
              <a:rPr lang="ro-RO" sz="1600" b="1" dirty="0">
                <a:solidFill>
                  <a:schemeClr val="bg2">
                    <a:lumMod val="25000"/>
                  </a:schemeClr>
                </a:solidFill>
              </a:rPr>
              <a:t>acoperite din contul transferurilor cu destinație specială pentru infrastructura drumurilor, iar </a:t>
            </a:r>
            <a:r>
              <a:rPr lang="ro-RO" sz="1600" b="1" dirty="0">
                <a:solidFill>
                  <a:srgbClr val="FF0000"/>
                </a:solidFill>
              </a:rPr>
              <a:t>4438,8 mii lei </a:t>
            </a:r>
            <a:r>
              <a:rPr lang="ro-RO" sz="1600" b="1" dirty="0">
                <a:solidFill>
                  <a:schemeClr val="bg2">
                    <a:lumMod val="25000"/>
                  </a:schemeClr>
                </a:solidFill>
              </a:rPr>
              <a:t>din contul resurselor generale</a:t>
            </a:r>
            <a:endParaRPr lang="ru-RU" sz="1600" b="1" dirty="0">
              <a:solidFill>
                <a:schemeClr val="bg2">
                  <a:lumMod val="25000"/>
                </a:schemeClr>
              </a:solidFill>
            </a:endParaRPr>
          </a:p>
        </p:txBody>
      </p:sp>
      <p:graphicFrame>
        <p:nvGraphicFramePr>
          <p:cNvPr id="7" name="Объект 6"/>
          <p:cNvGraphicFramePr>
            <a:graphicFrameLocks noGrp="1"/>
          </p:cNvGraphicFramePr>
          <p:nvPr>
            <p:ph idx="1"/>
            <p:extLst>
              <p:ext uri="{D42A27DB-BD31-4B8C-83A1-F6EECF244321}">
                <p14:modId xmlns:p14="http://schemas.microsoft.com/office/powerpoint/2010/main" val="3166476257"/>
              </p:ext>
            </p:extLst>
          </p:nvPr>
        </p:nvGraphicFramePr>
        <p:xfrm>
          <a:off x="769303" y="2160588"/>
          <a:ext cx="8596312" cy="38814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14730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dirty="0" smtClean="0"/>
              <a:t>Concluzii:</a:t>
            </a:r>
            <a:endParaRPr lang="ru-RU" dirty="0"/>
          </a:p>
        </p:txBody>
      </p:sp>
      <p:sp>
        <p:nvSpPr>
          <p:cNvPr id="3" name="Объект 2"/>
          <p:cNvSpPr>
            <a:spLocks noGrp="1"/>
          </p:cNvSpPr>
          <p:nvPr>
            <p:ph idx="1"/>
          </p:nvPr>
        </p:nvSpPr>
        <p:spPr>
          <a:xfrm>
            <a:off x="677334" y="1381760"/>
            <a:ext cx="8596668" cy="4856479"/>
          </a:xfrm>
        </p:spPr>
        <p:txBody>
          <a:bodyPr>
            <a:normAutofit/>
          </a:bodyPr>
          <a:lstStyle/>
          <a:p>
            <a:r>
              <a:rPr lang="ro-RO" dirty="0"/>
              <a:t>Proiectul bugetului local sa elaborat pe bază de programe şi performanţă, </a:t>
            </a:r>
            <a:r>
              <a:rPr lang="ro-RO" dirty="0" smtClean="0"/>
              <a:t>conform politicilor </a:t>
            </a:r>
            <a:r>
              <a:rPr lang="ro-RO" dirty="0"/>
              <a:t>şi </a:t>
            </a:r>
            <a:r>
              <a:rPr lang="ro-RO" dirty="0" smtClean="0"/>
              <a:t>strategiilor </a:t>
            </a:r>
            <a:r>
              <a:rPr lang="ro-RO" dirty="0"/>
              <a:t>naţionale şi </a:t>
            </a:r>
            <a:r>
              <a:rPr lang="ro-RO" dirty="0" smtClean="0"/>
              <a:t>locale. </a:t>
            </a:r>
            <a:endParaRPr lang="ru-RU" dirty="0"/>
          </a:p>
          <a:p>
            <a:r>
              <a:rPr lang="ro-RO" dirty="0"/>
              <a:t>	Implementarea reformei menţionate în sistemul de planificare are drept obiectiv eficentizarea cheltuielilor publice locale, prin crearea unei legături directe dintre cheltuielile bugetare şi rezultatele obţinute din implementarea programelor bugetare, precum şi realocarea resurselor disponibile </a:t>
            </a:r>
            <a:r>
              <a:rPr lang="ro-RO" dirty="0" smtClean="0"/>
              <a:t>conform priorităţilor </a:t>
            </a:r>
            <a:r>
              <a:rPr lang="ro-RO" dirty="0"/>
              <a:t>comunităţii.</a:t>
            </a:r>
            <a:endParaRPr lang="ru-RU" dirty="0"/>
          </a:p>
          <a:p>
            <a:r>
              <a:rPr lang="ro-RO" dirty="0"/>
              <a:t>Implimentarea bugetării pe programe la nivel local impune elaborarea, </a:t>
            </a:r>
            <a:r>
              <a:rPr lang="ro-RO" dirty="0" smtClean="0"/>
              <a:t>actualizarea </a:t>
            </a:r>
            <a:r>
              <a:rPr lang="ro-RO" dirty="0"/>
              <a:t>programului de dezvoltare social-economic </a:t>
            </a:r>
            <a:r>
              <a:rPr lang="ro-RO" dirty="0" smtClean="0"/>
              <a:t>al </a:t>
            </a:r>
            <a:r>
              <a:rPr lang="ro-RO" dirty="0"/>
              <a:t>localităţii, analiza strategiei naţionale, precum şi a priorităţilor stabilite la nivel local. </a:t>
            </a:r>
            <a:endParaRPr lang="ru-RU" dirty="0"/>
          </a:p>
          <a:p>
            <a:r>
              <a:rPr lang="ro-RO" sz="2000" b="1" dirty="0">
                <a:solidFill>
                  <a:srgbClr val="FF0000"/>
                </a:solidFill>
              </a:rPr>
              <a:t>Se propune pentru aprobare structura veniturilor şi cheltuielilor pentru anul 2022 în sumă de 19100,0  mii lei. </a:t>
            </a:r>
            <a:endParaRPr lang="ru-RU" sz="2000" b="1" dirty="0">
              <a:solidFill>
                <a:srgbClr val="FF0000"/>
              </a:solidFill>
            </a:endParaRPr>
          </a:p>
        </p:txBody>
      </p:sp>
    </p:spTree>
    <p:extLst>
      <p:ext uri="{BB962C8B-B14F-4D97-AF65-F5344CB8AC3E}">
        <p14:creationId xmlns:p14="http://schemas.microsoft.com/office/powerpoint/2010/main" val="3882260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dirty="0" smtClean="0">
                <a:solidFill>
                  <a:srgbClr val="FF0000"/>
                </a:solidFill>
              </a:rPr>
              <a:t>Vă mulțumesc pentru atenție!</a:t>
            </a:r>
            <a:endParaRPr lang="ru-RU" dirty="0">
              <a:solidFill>
                <a:srgbClr val="FF0000"/>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4241" y="1432560"/>
            <a:ext cx="8067040" cy="4907280"/>
          </a:xfrm>
        </p:spPr>
      </p:pic>
    </p:spTree>
    <p:extLst>
      <p:ext uri="{BB962C8B-B14F-4D97-AF65-F5344CB8AC3E}">
        <p14:creationId xmlns:p14="http://schemas.microsoft.com/office/powerpoint/2010/main" val="741343665"/>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168</TotalTime>
  <Words>1103</Words>
  <Application>Microsoft Office PowerPoint</Application>
  <PresentationFormat>Широкоэкранный</PresentationFormat>
  <Paragraphs>254</Paragraphs>
  <Slides>19</Slides>
  <Notes>0</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1</vt:i4>
      </vt:variant>
      <vt:variant>
        <vt:lpstr>Заголовки слайдов</vt:lpstr>
      </vt:variant>
      <vt:variant>
        <vt:i4>19</vt:i4>
      </vt:variant>
    </vt:vector>
  </HeadingPairs>
  <TitlesOfParts>
    <vt:vector size="29" baseType="lpstr">
      <vt:lpstr>Arial</vt:lpstr>
      <vt:lpstr>Arial Black</vt:lpstr>
      <vt:lpstr>Calibri</vt:lpstr>
      <vt:lpstr>New Times roman</vt:lpstr>
      <vt:lpstr>Times New Roman</vt:lpstr>
      <vt:lpstr>Trebuchet MS</vt:lpstr>
      <vt:lpstr>Wingdings</vt:lpstr>
      <vt:lpstr>Wingdings 3</vt:lpstr>
      <vt:lpstr>Грань</vt:lpstr>
      <vt:lpstr>Документ Microsoft Word</vt:lpstr>
      <vt:lpstr>Proiect de Buget, anul 2022</vt:lpstr>
      <vt:lpstr>Презентация PowerPoint</vt:lpstr>
      <vt:lpstr>Componentele bugetului local. Veniturile bugetelor locale se constituie din impozite, taxe, alte venituri prevăzute de legislaţie şi se formeaza din: </vt:lpstr>
      <vt:lpstr>Particularităţile elaborării prognozei veniturilor preconizate în anul 2022 care vizează politica fiscală sânt:</vt:lpstr>
      <vt:lpstr>Evaluarea efectuată în 2022 la bugetul local, după cum urmează:</vt:lpstr>
      <vt:lpstr>Transferurile de la bugetul de stat la bugetele UAT pentru anul 2022 au fost calculate pe baza de formula pentru fiecare UAT. Pentru anul 2022 transferurile totale sunt preconizate în suma de 9045,2 mii lei, din ele:  </vt:lpstr>
      <vt:lpstr>Impozite pe venit-7983,0 mii lei</vt:lpstr>
      <vt:lpstr>Impozite pe proprietate- 855,3 mii lei</vt:lpstr>
      <vt:lpstr>Taxele locale- 679,5 mii lei</vt:lpstr>
      <vt:lpstr>Презентация PowerPoint</vt:lpstr>
      <vt:lpstr>Cheltuieli - 2022</vt:lpstr>
      <vt:lpstr>Acte Normative:</vt:lpstr>
      <vt:lpstr>Cheltuielile de personal se vor estima reieșind din mărimea valorilor de referință pentru anul 2022 conform estimărilor: </vt:lpstr>
      <vt:lpstr>Cheltuielile pentru cultură, tineret și sport-3045,0 mii lei</vt:lpstr>
      <vt:lpstr>Ramura învățământ- 7359,8 mii lei</vt:lpstr>
      <vt:lpstr>Servicii de Stat cu destinație generală -2691,0 mii lei</vt:lpstr>
      <vt:lpstr> Cheltuielile pentru amenajarea teritoriului, iluminarea stradală si infrastructura drumurilor au fost estimate în sumă de 6004,2 mii lei ce constituie 31,4 la suta din suma cheltuielilor, inclusiv 1565,4 mii lei sunt acoperite din contul transferurilor cu destinație specială pentru infrastructura drumurilor, iar 4438,8 mii lei din contul resurselor generale</vt:lpstr>
      <vt:lpstr>Concluzii:</vt:lpstr>
      <vt:lpstr>Vă mulțumesc pentru atenție!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Proiect de buget anul 2022,     APL Mereni</dc:title>
  <dc:creator>Utilizator</dc:creator>
  <cp:lastModifiedBy>Utilizator</cp:lastModifiedBy>
  <cp:revision>19</cp:revision>
  <dcterms:created xsi:type="dcterms:W3CDTF">2021-11-26T11:15:33Z</dcterms:created>
  <dcterms:modified xsi:type="dcterms:W3CDTF">2021-11-26T14:04:19Z</dcterms:modified>
</cp:coreProperties>
</file>